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5"/>
  </p:notesMasterIdLst>
  <p:sldIdLst>
    <p:sldId id="258" r:id="rId2"/>
    <p:sldId id="257" r:id="rId3"/>
    <p:sldId id="282" r:id="rId4"/>
    <p:sldId id="259" r:id="rId5"/>
    <p:sldId id="256" r:id="rId6"/>
    <p:sldId id="262" r:id="rId7"/>
    <p:sldId id="266" r:id="rId8"/>
    <p:sldId id="267" r:id="rId9"/>
    <p:sldId id="268" r:id="rId10"/>
    <p:sldId id="269" r:id="rId11"/>
    <p:sldId id="270" r:id="rId12"/>
    <p:sldId id="271" r:id="rId13"/>
    <p:sldId id="272" r:id="rId14"/>
    <p:sldId id="275" r:id="rId15"/>
    <p:sldId id="276" r:id="rId16"/>
    <p:sldId id="277" r:id="rId17"/>
    <p:sldId id="278" r:id="rId18"/>
    <p:sldId id="280" r:id="rId19"/>
    <p:sldId id="281" r:id="rId20"/>
    <p:sldId id="290" r:id="rId21"/>
    <p:sldId id="296" r:id="rId22"/>
    <p:sldId id="292" r:id="rId23"/>
    <p:sldId id="293" r:id="rId24"/>
    <p:sldId id="294" r:id="rId25"/>
    <p:sldId id="295" r:id="rId26"/>
    <p:sldId id="291" r:id="rId27"/>
    <p:sldId id="283" r:id="rId28"/>
    <p:sldId id="284" r:id="rId29"/>
    <p:sldId id="285" r:id="rId30"/>
    <p:sldId id="286" r:id="rId31"/>
    <p:sldId id="287" r:id="rId32"/>
    <p:sldId id="289" r:id="rId33"/>
    <p:sldId id="273" r:id="rId3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5000"/>
    <p:restoredTop sz="95897"/>
  </p:normalViewPr>
  <p:slideViewPr>
    <p:cSldViewPr snapToGrid="0">
      <p:cViewPr varScale="1">
        <p:scale>
          <a:sx n="84" d="100"/>
          <a:sy n="84" d="100"/>
        </p:scale>
        <p:origin x="200" y="82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FE9671A-A518-4BE2-8A71-D68F1BDF0B86}" type="doc">
      <dgm:prSet loTypeId="urn:microsoft.com/office/officeart/2008/layout/LinedList" loCatId="list" qsTypeId="urn:microsoft.com/office/officeart/2005/8/quickstyle/simple1" qsCatId="simple" csTypeId="urn:microsoft.com/office/officeart/2005/8/colors/colorful2" csCatId="colorful" phldr="1"/>
      <dgm:spPr/>
      <dgm:t>
        <a:bodyPr/>
        <a:lstStyle/>
        <a:p>
          <a:endParaRPr lang="en-US"/>
        </a:p>
      </dgm:t>
    </dgm:pt>
    <dgm:pt modelId="{8FC4A408-4B01-46AF-9CE2-CE71859A107E}">
      <dgm:prSet/>
      <dgm:spPr/>
      <dgm:t>
        <a:bodyPr/>
        <a:lstStyle/>
        <a:p>
          <a:r>
            <a:rPr lang="en-US"/>
            <a:t>Text Mining:</a:t>
          </a:r>
        </a:p>
      </dgm:t>
    </dgm:pt>
    <dgm:pt modelId="{4729D600-4368-4D34-9E58-9A6308696D17}" type="parTrans" cxnId="{47718FE5-140E-48C6-82E9-8A9124A6C4EE}">
      <dgm:prSet/>
      <dgm:spPr/>
      <dgm:t>
        <a:bodyPr/>
        <a:lstStyle/>
        <a:p>
          <a:endParaRPr lang="en-US"/>
        </a:p>
      </dgm:t>
    </dgm:pt>
    <dgm:pt modelId="{A2E33C0D-02CF-4238-86E1-064FF1B97C2F}" type="sibTrans" cxnId="{47718FE5-140E-48C6-82E9-8A9124A6C4EE}">
      <dgm:prSet/>
      <dgm:spPr/>
      <dgm:t>
        <a:bodyPr/>
        <a:lstStyle/>
        <a:p>
          <a:endParaRPr lang="en-US"/>
        </a:p>
      </dgm:t>
    </dgm:pt>
    <dgm:pt modelId="{C6767379-1C56-4747-90B6-9966EE98A2BD}">
      <dgm:prSet/>
      <dgm:spPr/>
      <dgm:t>
        <a:bodyPr/>
        <a:lstStyle/>
        <a:p>
          <a:r>
            <a:rPr lang="en-US" dirty="0"/>
            <a:t>Text Mining is the extraction of useful and meaningful information from large amounts of unstructured or semi-structured text data. It involves techniques such as natural language processing, machine learning, and data mining to identify patterns, extract key terms, and categorize text into different topics or themes. The goal of text mining is to turn raw text into valuable insights that can inform business decisions, scientific research, and other areas of study.</a:t>
          </a:r>
        </a:p>
      </dgm:t>
    </dgm:pt>
    <dgm:pt modelId="{18842974-9D21-478A-872D-5527E0BFB780}" type="parTrans" cxnId="{143CD4A8-AAB0-4828-9A3C-45A8E52C1FCF}">
      <dgm:prSet/>
      <dgm:spPr/>
      <dgm:t>
        <a:bodyPr/>
        <a:lstStyle/>
        <a:p>
          <a:endParaRPr lang="en-US"/>
        </a:p>
      </dgm:t>
    </dgm:pt>
    <dgm:pt modelId="{054D4308-3249-4BD0-B18A-A18038356F9F}" type="sibTrans" cxnId="{143CD4A8-AAB0-4828-9A3C-45A8E52C1FCF}">
      <dgm:prSet/>
      <dgm:spPr/>
      <dgm:t>
        <a:bodyPr/>
        <a:lstStyle/>
        <a:p>
          <a:endParaRPr lang="en-US"/>
        </a:p>
      </dgm:t>
    </dgm:pt>
    <dgm:pt modelId="{DF48812A-9990-4604-A8F7-568858FA2084}">
      <dgm:prSet/>
      <dgm:spPr/>
      <dgm:t>
        <a:bodyPr/>
        <a:lstStyle/>
        <a:p>
          <a:r>
            <a:rPr lang="en-US"/>
            <a:t>Text Classification:</a:t>
          </a:r>
        </a:p>
      </dgm:t>
    </dgm:pt>
    <dgm:pt modelId="{627C81EC-8B0C-4C9C-9FD4-AEFAF2049F8D}" type="parTrans" cxnId="{6906E284-2B60-457D-A702-C04E837BB11F}">
      <dgm:prSet/>
      <dgm:spPr/>
      <dgm:t>
        <a:bodyPr/>
        <a:lstStyle/>
        <a:p>
          <a:endParaRPr lang="en-US"/>
        </a:p>
      </dgm:t>
    </dgm:pt>
    <dgm:pt modelId="{2E91A9B4-3EF5-4050-B38C-03A06E59276E}" type="sibTrans" cxnId="{6906E284-2B60-457D-A702-C04E837BB11F}">
      <dgm:prSet/>
      <dgm:spPr/>
      <dgm:t>
        <a:bodyPr/>
        <a:lstStyle/>
        <a:p>
          <a:endParaRPr lang="en-US"/>
        </a:p>
      </dgm:t>
    </dgm:pt>
    <dgm:pt modelId="{82C9DF5E-858A-49D1-8369-7800B54D4107}">
      <dgm:prSet/>
      <dgm:spPr/>
      <dgm:t>
        <a:bodyPr/>
        <a:lstStyle/>
        <a:p>
          <a:r>
            <a:rPr lang="en-US" dirty="0"/>
            <a:t>Text Classification is the process of categorizing text data into predefined categories or classes based on their content. It is a supervised machine learning task where the system is trained on a set of labeled text examples and uses this training data to classify new text data into the appropriate categories. Some common applications of text classification include sentiment analysis, spam detection, and news categorization.</a:t>
          </a:r>
        </a:p>
      </dgm:t>
    </dgm:pt>
    <dgm:pt modelId="{E7B72414-6875-4A96-A2DF-CD1EE4EF31A6}" type="parTrans" cxnId="{95CEA6F9-6A13-4887-909E-EE1E2B11EAC5}">
      <dgm:prSet/>
      <dgm:spPr/>
      <dgm:t>
        <a:bodyPr/>
        <a:lstStyle/>
        <a:p>
          <a:endParaRPr lang="en-US"/>
        </a:p>
      </dgm:t>
    </dgm:pt>
    <dgm:pt modelId="{225C0F73-35FB-4F2B-9CC5-33ED888D494B}" type="sibTrans" cxnId="{95CEA6F9-6A13-4887-909E-EE1E2B11EAC5}">
      <dgm:prSet/>
      <dgm:spPr/>
      <dgm:t>
        <a:bodyPr/>
        <a:lstStyle/>
        <a:p>
          <a:endParaRPr lang="en-US"/>
        </a:p>
      </dgm:t>
    </dgm:pt>
    <dgm:pt modelId="{84A2DB7E-4A88-D342-AF6D-8A624C3AFA2B}" type="pres">
      <dgm:prSet presAssocID="{EFE9671A-A518-4BE2-8A71-D68F1BDF0B86}" presName="vert0" presStyleCnt="0">
        <dgm:presLayoutVars>
          <dgm:dir/>
          <dgm:animOne val="branch"/>
          <dgm:animLvl val="lvl"/>
        </dgm:presLayoutVars>
      </dgm:prSet>
      <dgm:spPr/>
    </dgm:pt>
    <dgm:pt modelId="{0C6D06BE-451B-2449-B572-BE2052DE4053}" type="pres">
      <dgm:prSet presAssocID="{8FC4A408-4B01-46AF-9CE2-CE71859A107E}" presName="thickLine" presStyleLbl="alignNode1" presStyleIdx="0" presStyleCnt="4"/>
      <dgm:spPr/>
    </dgm:pt>
    <dgm:pt modelId="{DA9B68AB-87A7-D049-9C1E-71B78EC88026}" type="pres">
      <dgm:prSet presAssocID="{8FC4A408-4B01-46AF-9CE2-CE71859A107E}" presName="horz1" presStyleCnt="0"/>
      <dgm:spPr/>
    </dgm:pt>
    <dgm:pt modelId="{14C73F1E-4A17-2543-9ADF-A35CDDBAE531}" type="pres">
      <dgm:prSet presAssocID="{8FC4A408-4B01-46AF-9CE2-CE71859A107E}" presName="tx1" presStyleLbl="revTx" presStyleIdx="0" presStyleCnt="4"/>
      <dgm:spPr/>
    </dgm:pt>
    <dgm:pt modelId="{A7F73B60-6872-8946-B00B-F20175B7DA1D}" type="pres">
      <dgm:prSet presAssocID="{8FC4A408-4B01-46AF-9CE2-CE71859A107E}" presName="vert1" presStyleCnt="0"/>
      <dgm:spPr/>
    </dgm:pt>
    <dgm:pt modelId="{13F438FC-5169-B845-B8F6-CA9248687B85}" type="pres">
      <dgm:prSet presAssocID="{C6767379-1C56-4747-90B6-9966EE98A2BD}" presName="thickLine" presStyleLbl="alignNode1" presStyleIdx="1" presStyleCnt="4"/>
      <dgm:spPr/>
    </dgm:pt>
    <dgm:pt modelId="{AF987844-118E-2845-B531-DC6CB0CAA501}" type="pres">
      <dgm:prSet presAssocID="{C6767379-1C56-4747-90B6-9966EE98A2BD}" presName="horz1" presStyleCnt="0"/>
      <dgm:spPr/>
    </dgm:pt>
    <dgm:pt modelId="{B3A19C36-CB56-1744-811E-B16DFB175B0B}" type="pres">
      <dgm:prSet presAssocID="{C6767379-1C56-4747-90B6-9966EE98A2BD}" presName="tx1" presStyleLbl="revTx" presStyleIdx="1" presStyleCnt="4"/>
      <dgm:spPr/>
    </dgm:pt>
    <dgm:pt modelId="{ABE9D3D5-85DE-0949-AAA1-744E513ED03E}" type="pres">
      <dgm:prSet presAssocID="{C6767379-1C56-4747-90B6-9966EE98A2BD}" presName="vert1" presStyleCnt="0"/>
      <dgm:spPr/>
    </dgm:pt>
    <dgm:pt modelId="{C2C0F480-A776-214D-9B01-412AF196EFF7}" type="pres">
      <dgm:prSet presAssocID="{DF48812A-9990-4604-A8F7-568858FA2084}" presName="thickLine" presStyleLbl="alignNode1" presStyleIdx="2" presStyleCnt="4"/>
      <dgm:spPr/>
    </dgm:pt>
    <dgm:pt modelId="{71F066CB-8045-CD41-8CAA-93AFEB0E1A63}" type="pres">
      <dgm:prSet presAssocID="{DF48812A-9990-4604-A8F7-568858FA2084}" presName="horz1" presStyleCnt="0"/>
      <dgm:spPr/>
    </dgm:pt>
    <dgm:pt modelId="{231FC5CD-A7C7-5C41-84FE-AEB33586F55E}" type="pres">
      <dgm:prSet presAssocID="{DF48812A-9990-4604-A8F7-568858FA2084}" presName="tx1" presStyleLbl="revTx" presStyleIdx="2" presStyleCnt="4"/>
      <dgm:spPr/>
    </dgm:pt>
    <dgm:pt modelId="{940F55AE-AC5F-F141-9ED3-2C1D8759BAC9}" type="pres">
      <dgm:prSet presAssocID="{DF48812A-9990-4604-A8F7-568858FA2084}" presName="vert1" presStyleCnt="0"/>
      <dgm:spPr/>
    </dgm:pt>
    <dgm:pt modelId="{0F7168C8-60B3-2543-BF5E-9352040EBF14}" type="pres">
      <dgm:prSet presAssocID="{82C9DF5E-858A-49D1-8369-7800B54D4107}" presName="thickLine" presStyleLbl="alignNode1" presStyleIdx="3" presStyleCnt="4"/>
      <dgm:spPr/>
    </dgm:pt>
    <dgm:pt modelId="{6BA5D49E-B8AB-EE4C-B493-EAD1403EAF6C}" type="pres">
      <dgm:prSet presAssocID="{82C9DF5E-858A-49D1-8369-7800B54D4107}" presName="horz1" presStyleCnt="0"/>
      <dgm:spPr/>
    </dgm:pt>
    <dgm:pt modelId="{88FCFC39-9991-3A44-A41F-85C18306F692}" type="pres">
      <dgm:prSet presAssocID="{82C9DF5E-858A-49D1-8369-7800B54D4107}" presName="tx1" presStyleLbl="revTx" presStyleIdx="3" presStyleCnt="4"/>
      <dgm:spPr/>
    </dgm:pt>
    <dgm:pt modelId="{232D4EEB-2AAB-9E4C-A8E0-BE48D4633BB6}" type="pres">
      <dgm:prSet presAssocID="{82C9DF5E-858A-49D1-8369-7800B54D4107}" presName="vert1" presStyleCnt="0"/>
      <dgm:spPr/>
    </dgm:pt>
  </dgm:ptLst>
  <dgm:cxnLst>
    <dgm:cxn modelId="{DFD8B512-12C1-7645-8B42-E4AF916B1F3C}" type="presOf" srcId="{DF48812A-9990-4604-A8F7-568858FA2084}" destId="{231FC5CD-A7C7-5C41-84FE-AEB33586F55E}" srcOrd="0" destOrd="0" presId="urn:microsoft.com/office/officeart/2008/layout/LinedList"/>
    <dgm:cxn modelId="{CF77FB47-E474-BF48-95E0-7AA4AA067068}" type="presOf" srcId="{EFE9671A-A518-4BE2-8A71-D68F1BDF0B86}" destId="{84A2DB7E-4A88-D342-AF6D-8A624C3AFA2B}" srcOrd="0" destOrd="0" presId="urn:microsoft.com/office/officeart/2008/layout/LinedList"/>
    <dgm:cxn modelId="{6906E284-2B60-457D-A702-C04E837BB11F}" srcId="{EFE9671A-A518-4BE2-8A71-D68F1BDF0B86}" destId="{DF48812A-9990-4604-A8F7-568858FA2084}" srcOrd="2" destOrd="0" parTransId="{627C81EC-8B0C-4C9C-9FD4-AEFAF2049F8D}" sibTransId="{2E91A9B4-3EF5-4050-B38C-03A06E59276E}"/>
    <dgm:cxn modelId="{143CD4A8-AAB0-4828-9A3C-45A8E52C1FCF}" srcId="{EFE9671A-A518-4BE2-8A71-D68F1BDF0B86}" destId="{C6767379-1C56-4747-90B6-9966EE98A2BD}" srcOrd="1" destOrd="0" parTransId="{18842974-9D21-478A-872D-5527E0BFB780}" sibTransId="{054D4308-3249-4BD0-B18A-A18038356F9F}"/>
    <dgm:cxn modelId="{38DA76C3-4354-4442-AAED-1207BE02127A}" type="presOf" srcId="{8FC4A408-4B01-46AF-9CE2-CE71859A107E}" destId="{14C73F1E-4A17-2543-9ADF-A35CDDBAE531}" srcOrd="0" destOrd="0" presId="urn:microsoft.com/office/officeart/2008/layout/LinedList"/>
    <dgm:cxn modelId="{B0F4F6CF-1D75-BE46-9B3D-3476FD13C3E9}" type="presOf" srcId="{C6767379-1C56-4747-90B6-9966EE98A2BD}" destId="{B3A19C36-CB56-1744-811E-B16DFB175B0B}" srcOrd="0" destOrd="0" presId="urn:microsoft.com/office/officeart/2008/layout/LinedList"/>
    <dgm:cxn modelId="{10C970D7-98CA-3448-8B59-81C66B047052}" type="presOf" srcId="{82C9DF5E-858A-49D1-8369-7800B54D4107}" destId="{88FCFC39-9991-3A44-A41F-85C18306F692}" srcOrd="0" destOrd="0" presId="urn:microsoft.com/office/officeart/2008/layout/LinedList"/>
    <dgm:cxn modelId="{47718FE5-140E-48C6-82E9-8A9124A6C4EE}" srcId="{EFE9671A-A518-4BE2-8A71-D68F1BDF0B86}" destId="{8FC4A408-4B01-46AF-9CE2-CE71859A107E}" srcOrd="0" destOrd="0" parTransId="{4729D600-4368-4D34-9E58-9A6308696D17}" sibTransId="{A2E33C0D-02CF-4238-86E1-064FF1B97C2F}"/>
    <dgm:cxn modelId="{95CEA6F9-6A13-4887-909E-EE1E2B11EAC5}" srcId="{EFE9671A-A518-4BE2-8A71-D68F1BDF0B86}" destId="{82C9DF5E-858A-49D1-8369-7800B54D4107}" srcOrd="3" destOrd="0" parTransId="{E7B72414-6875-4A96-A2DF-CD1EE4EF31A6}" sibTransId="{225C0F73-35FB-4F2B-9CC5-33ED888D494B}"/>
    <dgm:cxn modelId="{8854FE45-2C89-FF42-BECD-448E859B0D79}" type="presParOf" srcId="{84A2DB7E-4A88-D342-AF6D-8A624C3AFA2B}" destId="{0C6D06BE-451B-2449-B572-BE2052DE4053}" srcOrd="0" destOrd="0" presId="urn:microsoft.com/office/officeart/2008/layout/LinedList"/>
    <dgm:cxn modelId="{4E5DF852-FE0E-5340-8BDB-ABC6D5F9EF44}" type="presParOf" srcId="{84A2DB7E-4A88-D342-AF6D-8A624C3AFA2B}" destId="{DA9B68AB-87A7-D049-9C1E-71B78EC88026}" srcOrd="1" destOrd="0" presId="urn:microsoft.com/office/officeart/2008/layout/LinedList"/>
    <dgm:cxn modelId="{636550EC-3675-4944-B6C5-7BE9A84F4B9C}" type="presParOf" srcId="{DA9B68AB-87A7-D049-9C1E-71B78EC88026}" destId="{14C73F1E-4A17-2543-9ADF-A35CDDBAE531}" srcOrd="0" destOrd="0" presId="urn:microsoft.com/office/officeart/2008/layout/LinedList"/>
    <dgm:cxn modelId="{271BBA8F-9F3D-8244-9236-37212B578A98}" type="presParOf" srcId="{DA9B68AB-87A7-D049-9C1E-71B78EC88026}" destId="{A7F73B60-6872-8946-B00B-F20175B7DA1D}" srcOrd="1" destOrd="0" presId="urn:microsoft.com/office/officeart/2008/layout/LinedList"/>
    <dgm:cxn modelId="{7E9625A0-C77F-5647-829E-03E02CA7720E}" type="presParOf" srcId="{84A2DB7E-4A88-D342-AF6D-8A624C3AFA2B}" destId="{13F438FC-5169-B845-B8F6-CA9248687B85}" srcOrd="2" destOrd="0" presId="urn:microsoft.com/office/officeart/2008/layout/LinedList"/>
    <dgm:cxn modelId="{D19A1334-1F0A-A148-A0CE-19347F643B0F}" type="presParOf" srcId="{84A2DB7E-4A88-D342-AF6D-8A624C3AFA2B}" destId="{AF987844-118E-2845-B531-DC6CB0CAA501}" srcOrd="3" destOrd="0" presId="urn:microsoft.com/office/officeart/2008/layout/LinedList"/>
    <dgm:cxn modelId="{CA9415B1-76B5-864A-B2E3-39175EB1277F}" type="presParOf" srcId="{AF987844-118E-2845-B531-DC6CB0CAA501}" destId="{B3A19C36-CB56-1744-811E-B16DFB175B0B}" srcOrd="0" destOrd="0" presId="urn:microsoft.com/office/officeart/2008/layout/LinedList"/>
    <dgm:cxn modelId="{FF9588F9-ABDD-584C-8147-3D11BA015622}" type="presParOf" srcId="{AF987844-118E-2845-B531-DC6CB0CAA501}" destId="{ABE9D3D5-85DE-0949-AAA1-744E513ED03E}" srcOrd="1" destOrd="0" presId="urn:microsoft.com/office/officeart/2008/layout/LinedList"/>
    <dgm:cxn modelId="{C5399BB4-53A1-EF48-BFFC-2D9B794A6B53}" type="presParOf" srcId="{84A2DB7E-4A88-D342-AF6D-8A624C3AFA2B}" destId="{C2C0F480-A776-214D-9B01-412AF196EFF7}" srcOrd="4" destOrd="0" presId="urn:microsoft.com/office/officeart/2008/layout/LinedList"/>
    <dgm:cxn modelId="{0A091F15-A85D-7E4F-80E0-2CCE9ACB1B8D}" type="presParOf" srcId="{84A2DB7E-4A88-D342-AF6D-8A624C3AFA2B}" destId="{71F066CB-8045-CD41-8CAA-93AFEB0E1A63}" srcOrd="5" destOrd="0" presId="urn:microsoft.com/office/officeart/2008/layout/LinedList"/>
    <dgm:cxn modelId="{542654E0-8E36-4D41-9884-5530EB44D94F}" type="presParOf" srcId="{71F066CB-8045-CD41-8CAA-93AFEB0E1A63}" destId="{231FC5CD-A7C7-5C41-84FE-AEB33586F55E}" srcOrd="0" destOrd="0" presId="urn:microsoft.com/office/officeart/2008/layout/LinedList"/>
    <dgm:cxn modelId="{861397A3-F0DC-2F44-8CE1-E4B51E974D84}" type="presParOf" srcId="{71F066CB-8045-CD41-8CAA-93AFEB0E1A63}" destId="{940F55AE-AC5F-F141-9ED3-2C1D8759BAC9}" srcOrd="1" destOrd="0" presId="urn:microsoft.com/office/officeart/2008/layout/LinedList"/>
    <dgm:cxn modelId="{87763434-6B88-4841-A47E-72A856E02746}" type="presParOf" srcId="{84A2DB7E-4A88-D342-AF6D-8A624C3AFA2B}" destId="{0F7168C8-60B3-2543-BF5E-9352040EBF14}" srcOrd="6" destOrd="0" presId="urn:microsoft.com/office/officeart/2008/layout/LinedList"/>
    <dgm:cxn modelId="{50EE73A1-C49B-8C46-A4F0-3D8A12DB3621}" type="presParOf" srcId="{84A2DB7E-4A88-D342-AF6D-8A624C3AFA2B}" destId="{6BA5D49E-B8AB-EE4C-B493-EAD1403EAF6C}" srcOrd="7" destOrd="0" presId="urn:microsoft.com/office/officeart/2008/layout/LinedList"/>
    <dgm:cxn modelId="{16FEDF4F-2E03-9240-8F7B-F8A1E78E35B4}" type="presParOf" srcId="{6BA5D49E-B8AB-EE4C-B493-EAD1403EAF6C}" destId="{88FCFC39-9991-3A44-A41F-85C18306F692}" srcOrd="0" destOrd="0" presId="urn:microsoft.com/office/officeart/2008/layout/LinedList"/>
    <dgm:cxn modelId="{F75616E0-EFEA-814D-8B34-08E0A7B83EAB}" type="presParOf" srcId="{6BA5D49E-B8AB-EE4C-B493-EAD1403EAF6C}" destId="{232D4EEB-2AAB-9E4C-A8E0-BE48D4633BB6}"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2A57AA4-7670-4223-A9EB-7877FD0263EE}" type="doc">
      <dgm:prSet loTypeId="urn:microsoft.com/office/officeart/2008/layout/LinedList" loCatId="list" qsTypeId="urn:microsoft.com/office/officeart/2005/8/quickstyle/simple5" qsCatId="simple" csTypeId="urn:microsoft.com/office/officeart/2005/8/colors/colorful2" csCatId="colorful"/>
      <dgm:spPr/>
      <dgm:t>
        <a:bodyPr/>
        <a:lstStyle/>
        <a:p>
          <a:endParaRPr lang="en-US"/>
        </a:p>
      </dgm:t>
    </dgm:pt>
    <dgm:pt modelId="{0CA197D3-7C5D-4416-8BCC-13CDA3EA9B6D}">
      <dgm:prSet/>
      <dgm:spPr/>
      <dgm:t>
        <a:bodyPr/>
        <a:lstStyle/>
        <a:p>
          <a:r>
            <a:rPr lang="en-US"/>
            <a:t>Text Clustering: </a:t>
          </a:r>
        </a:p>
      </dgm:t>
    </dgm:pt>
    <dgm:pt modelId="{5F52A917-70C8-491C-82F9-E7BC668D4435}" type="parTrans" cxnId="{FB6AFD1B-83C4-45B0-99C4-D088551EB29F}">
      <dgm:prSet/>
      <dgm:spPr/>
      <dgm:t>
        <a:bodyPr/>
        <a:lstStyle/>
        <a:p>
          <a:endParaRPr lang="en-US"/>
        </a:p>
      </dgm:t>
    </dgm:pt>
    <dgm:pt modelId="{0F04FF1F-4233-412D-9B34-A86FC8D7E18C}" type="sibTrans" cxnId="{FB6AFD1B-83C4-45B0-99C4-D088551EB29F}">
      <dgm:prSet/>
      <dgm:spPr/>
      <dgm:t>
        <a:bodyPr/>
        <a:lstStyle/>
        <a:p>
          <a:endParaRPr lang="en-US"/>
        </a:p>
      </dgm:t>
    </dgm:pt>
    <dgm:pt modelId="{960EC720-6789-4587-978B-30397136E9D2}">
      <dgm:prSet/>
      <dgm:spPr/>
      <dgm:t>
        <a:bodyPr/>
        <a:lstStyle/>
        <a:p>
          <a:r>
            <a:rPr lang="en-US"/>
            <a:t>Text Clustering is an unsupervised machine learning task where the system groups similar text documents into clusters without the use of predefined categories. The goal of text clustering is to identify underlying structures or themes in large collections of text data. Clustering algorithms can be used to identify topics, patterns, and relationships in text data, which can provide valuable insights and help to better understand the content.</a:t>
          </a:r>
        </a:p>
      </dgm:t>
    </dgm:pt>
    <dgm:pt modelId="{F4F53336-A187-4D7F-A610-E72BCA278127}" type="parTrans" cxnId="{CEEBFDE4-9531-487A-9C71-CA75F80E1CC1}">
      <dgm:prSet/>
      <dgm:spPr/>
      <dgm:t>
        <a:bodyPr/>
        <a:lstStyle/>
        <a:p>
          <a:endParaRPr lang="en-US"/>
        </a:p>
      </dgm:t>
    </dgm:pt>
    <dgm:pt modelId="{669FD862-9011-4AE8-93A2-7053CE073C13}" type="sibTrans" cxnId="{CEEBFDE4-9531-487A-9C71-CA75F80E1CC1}">
      <dgm:prSet/>
      <dgm:spPr/>
      <dgm:t>
        <a:bodyPr/>
        <a:lstStyle/>
        <a:p>
          <a:endParaRPr lang="en-US"/>
        </a:p>
      </dgm:t>
    </dgm:pt>
    <dgm:pt modelId="{92E326AE-8215-4C21-85FC-7097199EDDB2}">
      <dgm:prSet/>
      <dgm:spPr/>
      <dgm:t>
        <a:bodyPr/>
        <a:lstStyle/>
        <a:p>
          <a:r>
            <a:rPr lang="en-US"/>
            <a:t>Sentiment Analysis:</a:t>
          </a:r>
        </a:p>
      </dgm:t>
    </dgm:pt>
    <dgm:pt modelId="{9C5FB22C-8311-4850-B517-A9463DC548A4}" type="parTrans" cxnId="{06F81BC8-FE13-4BAC-883F-862E3E476A23}">
      <dgm:prSet/>
      <dgm:spPr/>
      <dgm:t>
        <a:bodyPr/>
        <a:lstStyle/>
        <a:p>
          <a:endParaRPr lang="en-US"/>
        </a:p>
      </dgm:t>
    </dgm:pt>
    <dgm:pt modelId="{1C80EE45-9CDB-4DC0-BBBF-8FAD79BFDF5C}" type="sibTrans" cxnId="{06F81BC8-FE13-4BAC-883F-862E3E476A23}">
      <dgm:prSet/>
      <dgm:spPr/>
      <dgm:t>
        <a:bodyPr/>
        <a:lstStyle/>
        <a:p>
          <a:endParaRPr lang="en-US"/>
        </a:p>
      </dgm:t>
    </dgm:pt>
    <dgm:pt modelId="{F81901AD-BE46-48B3-BE58-82C3736EFE83}">
      <dgm:prSet/>
      <dgm:spPr/>
      <dgm:t>
        <a:bodyPr/>
        <a:lstStyle/>
        <a:p>
          <a:r>
            <a:rPr lang="en-US"/>
            <a:t>Sentiment Analysis is the process of determining the sentiment or emotion expressed in a text document, such as positive, negative, or neutral. It is a subfield of text classification and involves the use of natural language processing and machine learning techniques to analyze text data and determine the underlying sentiment. Sentiment Analysis is commonly used in customer feedback analysis, marketing research, and political analysis to understand public opinions and sentiment towards specific products, brands, or events.</a:t>
          </a:r>
        </a:p>
      </dgm:t>
    </dgm:pt>
    <dgm:pt modelId="{14F4B41E-E5D5-464B-9D3D-A48076066BB9}" type="parTrans" cxnId="{087B9664-7D04-4E84-9D29-7882516CBF81}">
      <dgm:prSet/>
      <dgm:spPr/>
      <dgm:t>
        <a:bodyPr/>
        <a:lstStyle/>
        <a:p>
          <a:endParaRPr lang="en-US"/>
        </a:p>
      </dgm:t>
    </dgm:pt>
    <dgm:pt modelId="{8CA69BFC-C80A-42A3-A6C3-D100435C254B}" type="sibTrans" cxnId="{087B9664-7D04-4E84-9D29-7882516CBF81}">
      <dgm:prSet/>
      <dgm:spPr/>
      <dgm:t>
        <a:bodyPr/>
        <a:lstStyle/>
        <a:p>
          <a:endParaRPr lang="en-US"/>
        </a:p>
      </dgm:t>
    </dgm:pt>
    <dgm:pt modelId="{3ED8AF9D-D7CE-1048-816F-5B5F8688DED5}" type="pres">
      <dgm:prSet presAssocID="{F2A57AA4-7670-4223-A9EB-7877FD0263EE}" presName="vert0" presStyleCnt="0">
        <dgm:presLayoutVars>
          <dgm:dir/>
          <dgm:animOne val="branch"/>
          <dgm:animLvl val="lvl"/>
        </dgm:presLayoutVars>
      </dgm:prSet>
      <dgm:spPr/>
    </dgm:pt>
    <dgm:pt modelId="{6AE50F51-3F52-3B47-AEF6-AE0CD5F85C09}" type="pres">
      <dgm:prSet presAssocID="{0CA197D3-7C5D-4416-8BCC-13CDA3EA9B6D}" presName="thickLine" presStyleLbl="alignNode1" presStyleIdx="0" presStyleCnt="4"/>
      <dgm:spPr/>
    </dgm:pt>
    <dgm:pt modelId="{547C3B18-45FC-B74B-97CB-11EE37965ADA}" type="pres">
      <dgm:prSet presAssocID="{0CA197D3-7C5D-4416-8BCC-13CDA3EA9B6D}" presName="horz1" presStyleCnt="0"/>
      <dgm:spPr/>
    </dgm:pt>
    <dgm:pt modelId="{F68D9B19-45C1-9949-BB78-2B8FB31A8926}" type="pres">
      <dgm:prSet presAssocID="{0CA197D3-7C5D-4416-8BCC-13CDA3EA9B6D}" presName="tx1" presStyleLbl="revTx" presStyleIdx="0" presStyleCnt="4"/>
      <dgm:spPr/>
    </dgm:pt>
    <dgm:pt modelId="{649D95D1-FFC8-DA40-AD3B-4110CA05FF97}" type="pres">
      <dgm:prSet presAssocID="{0CA197D3-7C5D-4416-8BCC-13CDA3EA9B6D}" presName="vert1" presStyleCnt="0"/>
      <dgm:spPr/>
    </dgm:pt>
    <dgm:pt modelId="{7B0AD255-9F82-8E48-A11D-7BBF551EAAAD}" type="pres">
      <dgm:prSet presAssocID="{960EC720-6789-4587-978B-30397136E9D2}" presName="thickLine" presStyleLbl="alignNode1" presStyleIdx="1" presStyleCnt="4"/>
      <dgm:spPr/>
    </dgm:pt>
    <dgm:pt modelId="{B077A845-6AAF-C241-92D4-B92576334E1F}" type="pres">
      <dgm:prSet presAssocID="{960EC720-6789-4587-978B-30397136E9D2}" presName="horz1" presStyleCnt="0"/>
      <dgm:spPr/>
    </dgm:pt>
    <dgm:pt modelId="{5E80BC99-6BAF-6844-A597-725C5291B35B}" type="pres">
      <dgm:prSet presAssocID="{960EC720-6789-4587-978B-30397136E9D2}" presName="tx1" presStyleLbl="revTx" presStyleIdx="1" presStyleCnt="4"/>
      <dgm:spPr/>
    </dgm:pt>
    <dgm:pt modelId="{B9B91AFC-A581-7448-BADF-B79FA17C119A}" type="pres">
      <dgm:prSet presAssocID="{960EC720-6789-4587-978B-30397136E9D2}" presName="vert1" presStyleCnt="0"/>
      <dgm:spPr/>
    </dgm:pt>
    <dgm:pt modelId="{7B7C544C-C9B8-D04D-AD9C-0DAD4CABC827}" type="pres">
      <dgm:prSet presAssocID="{92E326AE-8215-4C21-85FC-7097199EDDB2}" presName="thickLine" presStyleLbl="alignNode1" presStyleIdx="2" presStyleCnt="4"/>
      <dgm:spPr/>
    </dgm:pt>
    <dgm:pt modelId="{FBB2FB20-09B2-B849-9CF0-ECFA84A18925}" type="pres">
      <dgm:prSet presAssocID="{92E326AE-8215-4C21-85FC-7097199EDDB2}" presName="horz1" presStyleCnt="0"/>
      <dgm:spPr/>
    </dgm:pt>
    <dgm:pt modelId="{26748AAE-B660-2640-BE8C-E03C7C491C66}" type="pres">
      <dgm:prSet presAssocID="{92E326AE-8215-4C21-85FC-7097199EDDB2}" presName="tx1" presStyleLbl="revTx" presStyleIdx="2" presStyleCnt="4"/>
      <dgm:spPr/>
    </dgm:pt>
    <dgm:pt modelId="{0843C4C1-0DED-5044-848C-BB02E8F83D9D}" type="pres">
      <dgm:prSet presAssocID="{92E326AE-8215-4C21-85FC-7097199EDDB2}" presName="vert1" presStyleCnt="0"/>
      <dgm:spPr/>
    </dgm:pt>
    <dgm:pt modelId="{4367EDB0-7BBC-954D-95CE-346C05EE588B}" type="pres">
      <dgm:prSet presAssocID="{F81901AD-BE46-48B3-BE58-82C3736EFE83}" presName="thickLine" presStyleLbl="alignNode1" presStyleIdx="3" presStyleCnt="4"/>
      <dgm:spPr/>
    </dgm:pt>
    <dgm:pt modelId="{87432B61-8565-7C4F-A10E-A46C949DD1B5}" type="pres">
      <dgm:prSet presAssocID="{F81901AD-BE46-48B3-BE58-82C3736EFE83}" presName="horz1" presStyleCnt="0"/>
      <dgm:spPr/>
    </dgm:pt>
    <dgm:pt modelId="{B9AE5E67-AEDD-B249-B613-0FDC4BA0838E}" type="pres">
      <dgm:prSet presAssocID="{F81901AD-BE46-48B3-BE58-82C3736EFE83}" presName="tx1" presStyleLbl="revTx" presStyleIdx="3" presStyleCnt="4"/>
      <dgm:spPr/>
    </dgm:pt>
    <dgm:pt modelId="{0B1F9F17-F132-0641-BCA2-EE0A74B76D50}" type="pres">
      <dgm:prSet presAssocID="{F81901AD-BE46-48B3-BE58-82C3736EFE83}" presName="vert1" presStyleCnt="0"/>
      <dgm:spPr/>
    </dgm:pt>
  </dgm:ptLst>
  <dgm:cxnLst>
    <dgm:cxn modelId="{C4DC8D04-A4FC-6344-9EB9-71D54E97E44C}" type="presOf" srcId="{F81901AD-BE46-48B3-BE58-82C3736EFE83}" destId="{B9AE5E67-AEDD-B249-B613-0FDC4BA0838E}" srcOrd="0" destOrd="0" presId="urn:microsoft.com/office/officeart/2008/layout/LinedList"/>
    <dgm:cxn modelId="{E800CB0D-2A6B-574A-AB9C-36E68D47A523}" type="presOf" srcId="{960EC720-6789-4587-978B-30397136E9D2}" destId="{5E80BC99-6BAF-6844-A597-725C5291B35B}" srcOrd="0" destOrd="0" presId="urn:microsoft.com/office/officeart/2008/layout/LinedList"/>
    <dgm:cxn modelId="{FB6AFD1B-83C4-45B0-99C4-D088551EB29F}" srcId="{F2A57AA4-7670-4223-A9EB-7877FD0263EE}" destId="{0CA197D3-7C5D-4416-8BCC-13CDA3EA9B6D}" srcOrd="0" destOrd="0" parTransId="{5F52A917-70C8-491C-82F9-E7BC668D4435}" sibTransId="{0F04FF1F-4233-412D-9B34-A86FC8D7E18C}"/>
    <dgm:cxn modelId="{24522154-F71E-4C46-B9D0-F440B1ABE62A}" type="presOf" srcId="{92E326AE-8215-4C21-85FC-7097199EDDB2}" destId="{26748AAE-B660-2640-BE8C-E03C7C491C66}" srcOrd="0" destOrd="0" presId="urn:microsoft.com/office/officeart/2008/layout/LinedList"/>
    <dgm:cxn modelId="{087B9664-7D04-4E84-9D29-7882516CBF81}" srcId="{F2A57AA4-7670-4223-A9EB-7877FD0263EE}" destId="{F81901AD-BE46-48B3-BE58-82C3736EFE83}" srcOrd="3" destOrd="0" parTransId="{14F4B41E-E5D5-464B-9D3D-A48076066BB9}" sibTransId="{8CA69BFC-C80A-42A3-A6C3-D100435C254B}"/>
    <dgm:cxn modelId="{06F81BC8-FE13-4BAC-883F-862E3E476A23}" srcId="{F2A57AA4-7670-4223-A9EB-7877FD0263EE}" destId="{92E326AE-8215-4C21-85FC-7097199EDDB2}" srcOrd="2" destOrd="0" parTransId="{9C5FB22C-8311-4850-B517-A9463DC548A4}" sibTransId="{1C80EE45-9CDB-4DC0-BBBF-8FAD79BFDF5C}"/>
    <dgm:cxn modelId="{CEEBFDE4-9531-487A-9C71-CA75F80E1CC1}" srcId="{F2A57AA4-7670-4223-A9EB-7877FD0263EE}" destId="{960EC720-6789-4587-978B-30397136E9D2}" srcOrd="1" destOrd="0" parTransId="{F4F53336-A187-4D7F-A610-E72BCA278127}" sibTransId="{669FD862-9011-4AE8-93A2-7053CE073C13}"/>
    <dgm:cxn modelId="{56E086E7-A6E5-B544-B2BE-3A00DA76501E}" type="presOf" srcId="{F2A57AA4-7670-4223-A9EB-7877FD0263EE}" destId="{3ED8AF9D-D7CE-1048-816F-5B5F8688DED5}" srcOrd="0" destOrd="0" presId="urn:microsoft.com/office/officeart/2008/layout/LinedList"/>
    <dgm:cxn modelId="{DE4C98FE-E670-1548-BC43-E6DCD9F1B17D}" type="presOf" srcId="{0CA197D3-7C5D-4416-8BCC-13CDA3EA9B6D}" destId="{F68D9B19-45C1-9949-BB78-2B8FB31A8926}" srcOrd="0" destOrd="0" presId="urn:microsoft.com/office/officeart/2008/layout/LinedList"/>
    <dgm:cxn modelId="{9BDF60F6-BCD7-554C-91AF-DA2965690D0F}" type="presParOf" srcId="{3ED8AF9D-D7CE-1048-816F-5B5F8688DED5}" destId="{6AE50F51-3F52-3B47-AEF6-AE0CD5F85C09}" srcOrd="0" destOrd="0" presId="urn:microsoft.com/office/officeart/2008/layout/LinedList"/>
    <dgm:cxn modelId="{47F463FD-AA06-7C46-8C63-411CA9DF0954}" type="presParOf" srcId="{3ED8AF9D-D7CE-1048-816F-5B5F8688DED5}" destId="{547C3B18-45FC-B74B-97CB-11EE37965ADA}" srcOrd="1" destOrd="0" presId="urn:microsoft.com/office/officeart/2008/layout/LinedList"/>
    <dgm:cxn modelId="{A62B6C7A-2A87-1D44-BC85-DCDC4DE993D8}" type="presParOf" srcId="{547C3B18-45FC-B74B-97CB-11EE37965ADA}" destId="{F68D9B19-45C1-9949-BB78-2B8FB31A8926}" srcOrd="0" destOrd="0" presId="urn:microsoft.com/office/officeart/2008/layout/LinedList"/>
    <dgm:cxn modelId="{2532483E-E43C-EC41-89E4-D5A555185929}" type="presParOf" srcId="{547C3B18-45FC-B74B-97CB-11EE37965ADA}" destId="{649D95D1-FFC8-DA40-AD3B-4110CA05FF97}" srcOrd="1" destOrd="0" presId="urn:microsoft.com/office/officeart/2008/layout/LinedList"/>
    <dgm:cxn modelId="{5FCEDE7D-1818-EB4B-83F5-9A2FAB73B418}" type="presParOf" srcId="{3ED8AF9D-D7CE-1048-816F-5B5F8688DED5}" destId="{7B0AD255-9F82-8E48-A11D-7BBF551EAAAD}" srcOrd="2" destOrd="0" presId="urn:microsoft.com/office/officeart/2008/layout/LinedList"/>
    <dgm:cxn modelId="{526E8E4C-64A0-184D-9A6C-179D2AE05540}" type="presParOf" srcId="{3ED8AF9D-D7CE-1048-816F-5B5F8688DED5}" destId="{B077A845-6AAF-C241-92D4-B92576334E1F}" srcOrd="3" destOrd="0" presId="urn:microsoft.com/office/officeart/2008/layout/LinedList"/>
    <dgm:cxn modelId="{A3EC52A5-7766-4548-A02F-5FFF01136F25}" type="presParOf" srcId="{B077A845-6AAF-C241-92D4-B92576334E1F}" destId="{5E80BC99-6BAF-6844-A597-725C5291B35B}" srcOrd="0" destOrd="0" presId="urn:microsoft.com/office/officeart/2008/layout/LinedList"/>
    <dgm:cxn modelId="{D3CE8B48-0EFD-AE4B-8F84-B46411975AA6}" type="presParOf" srcId="{B077A845-6AAF-C241-92D4-B92576334E1F}" destId="{B9B91AFC-A581-7448-BADF-B79FA17C119A}" srcOrd="1" destOrd="0" presId="urn:microsoft.com/office/officeart/2008/layout/LinedList"/>
    <dgm:cxn modelId="{4C23634E-2990-F345-A315-1745EF58954A}" type="presParOf" srcId="{3ED8AF9D-D7CE-1048-816F-5B5F8688DED5}" destId="{7B7C544C-C9B8-D04D-AD9C-0DAD4CABC827}" srcOrd="4" destOrd="0" presId="urn:microsoft.com/office/officeart/2008/layout/LinedList"/>
    <dgm:cxn modelId="{BCDC29EA-BDF0-EE4A-9A96-843C30138B02}" type="presParOf" srcId="{3ED8AF9D-D7CE-1048-816F-5B5F8688DED5}" destId="{FBB2FB20-09B2-B849-9CF0-ECFA84A18925}" srcOrd="5" destOrd="0" presId="urn:microsoft.com/office/officeart/2008/layout/LinedList"/>
    <dgm:cxn modelId="{0328D788-9077-814B-9C61-E97194968EB0}" type="presParOf" srcId="{FBB2FB20-09B2-B849-9CF0-ECFA84A18925}" destId="{26748AAE-B660-2640-BE8C-E03C7C491C66}" srcOrd="0" destOrd="0" presId="urn:microsoft.com/office/officeart/2008/layout/LinedList"/>
    <dgm:cxn modelId="{8BA764F4-99B4-1243-B072-CEA8E140E478}" type="presParOf" srcId="{FBB2FB20-09B2-B849-9CF0-ECFA84A18925}" destId="{0843C4C1-0DED-5044-848C-BB02E8F83D9D}" srcOrd="1" destOrd="0" presId="urn:microsoft.com/office/officeart/2008/layout/LinedList"/>
    <dgm:cxn modelId="{CB1D035F-0F68-4740-8338-CB8DDDAB7DFA}" type="presParOf" srcId="{3ED8AF9D-D7CE-1048-816F-5B5F8688DED5}" destId="{4367EDB0-7BBC-954D-95CE-346C05EE588B}" srcOrd="6" destOrd="0" presId="urn:microsoft.com/office/officeart/2008/layout/LinedList"/>
    <dgm:cxn modelId="{1B07FE9C-9462-834F-A667-9975B3196C3E}" type="presParOf" srcId="{3ED8AF9D-D7CE-1048-816F-5B5F8688DED5}" destId="{87432B61-8565-7C4F-A10E-A46C949DD1B5}" srcOrd="7" destOrd="0" presId="urn:microsoft.com/office/officeart/2008/layout/LinedList"/>
    <dgm:cxn modelId="{6DF315DC-AF77-9A42-95D3-5CD44DA3BD24}" type="presParOf" srcId="{87432B61-8565-7C4F-A10E-A46C949DD1B5}" destId="{B9AE5E67-AEDD-B249-B613-0FDC4BA0838E}" srcOrd="0" destOrd="0" presId="urn:microsoft.com/office/officeart/2008/layout/LinedList"/>
    <dgm:cxn modelId="{85BA357F-CD16-914A-8CAC-6F9BB9060C40}" type="presParOf" srcId="{87432B61-8565-7C4F-A10E-A46C949DD1B5}" destId="{0B1F9F17-F132-0641-BCA2-EE0A74B76D50}"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6D06BE-451B-2449-B572-BE2052DE4053}">
      <dsp:nvSpPr>
        <dsp:cNvPr id="0" name=""/>
        <dsp:cNvSpPr/>
      </dsp:nvSpPr>
      <dsp:spPr>
        <a:xfrm>
          <a:off x="0" y="0"/>
          <a:ext cx="10515600"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4C73F1E-4A17-2543-9ADF-A35CDDBAE531}">
      <dsp:nvSpPr>
        <dsp:cNvPr id="0" name=""/>
        <dsp:cNvSpPr/>
      </dsp:nvSpPr>
      <dsp:spPr>
        <a:xfrm>
          <a:off x="0" y="0"/>
          <a:ext cx="10515600" cy="10878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a:t>Text Mining:</a:t>
          </a:r>
        </a:p>
      </dsp:txBody>
      <dsp:txXfrm>
        <a:off x="0" y="0"/>
        <a:ext cx="10515600" cy="1087834"/>
      </dsp:txXfrm>
    </dsp:sp>
    <dsp:sp modelId="{13F438FC-5169-B845-B8F6-CA9248687B85}">
      <dsp:nvSpPr>
        <dsp:cNvPr id="0" name=""/>
        <dsp:cNvSpPr/>
      </dsp:nvSpPr>
      <dsp:spPr>
        <a:xfrm>
          <a:off x="0" y="1087834"/>
          <a:ext cx="10515600" cy="0"/>
        </a:xfrm>
        <a:prstGeom prst="line">
          <a:avLst/>
        </a:prstGeom>
        <a:solidFill>
          <a:schemeClr val="accent2">
            <a:hueOff val="2402804"/>
            <a:satOff val="3666"/>
            <a:lumOff val="131"/>
            <a:alphaOff val="0"/>
          </a:schemeClr>
        </a:solidFill>
        <a:ln w="12700" cap="flat" cmpd="sng" algn="ctr">
          <a:solidFill>
            <a:schemeClr val="accent2">
              <a:hueOff val="2402804"/>
              <a:satOff val="3666"/>
              <a:lumOff val="13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3A19C36-CB56-1744-811E-B16DFB175B0B}">
      <dsp:nvSpPr>
        <dsp:cNvPr id="0" name=""/>
        <dsp:cNvSpPr/>
      </dsp:nvSpPr>
      <dsp:spPr>
        <a:xfrm>
          <a:off x="0" y="1087834"/>
          <a:ext cx="10515600" cy="10878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dirty="0"/>
            <a:t>Text Mining is the extraction of useful and meaningful information from large amounts of unstructured or semi-structured text data. It involves techniques such as natural language processing, machine learning, and data mining to identify patterns, extract key terms, and categorize text into different topics or themes. The goal of text mining is to turn raw text into valuable insights that can inform business decisions, scientific research, and other areas of study.</a:t>
          </a:r>
        </a:p>
      </dsp:txBody>
      <dsp:txXfrm>
        <a:off x="0" y="1087834"/>
        <a:ext cx="10515600" cy="1087834"/>
      </dsp:txXfrm>
    </dsp:sp>
    <dsp:sp modelId="{C2C0F480-A776-214D-9B01-412AF196EFF7}">
      <dsp:nvSpPr>
        <dsp:cNvPr id="0" name=""/>
        <dsp:cNvSpPr/>
      </dsp:nvSpPr>
      <dsp:spPr>
        <a:xfrm>
          <a:off x="0" y="2175669"/>
          <a:ext cx="10515600" cy="0"/>
        </a:xfrm>
        <a:prstGeom prst="line">
          <a:avLst/>
        </a:prstGeom>
        <a:solidFill>
          <a:schemeClr val="accent2">
            <a:hueOff val="4805608"/>
            <a:satOff val="7333"/>
            <a:lumOff val="262"/>
            <a:alphaOff val="0"/>
          </a:schemeClr>
        </a:solidFill>
        <a:ln w="12700" cap="flat" cmpd="sng" algn="ctr">
          <a:solidFill>
            <a:schemeClr val="accent2">
              <a:hueOff val="4805608"/>
              <a:satOff val="7333"/>
              <a:lumOff val="26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31FC5CD-A7C7-5C41-84FE-AEB33586F55E}">
      <dsp:nvSpPr>
        <dsp:cNvPr id="0" name=""/>
        <dsp:cNvSpPr/>
      </dsp:nvSpPr>
      <dsp:spPr>
        <a:xfrm>
          <a:off x="0" y="2175669"/>
          <a:ext cx="10515600" cy="10878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a:t>Text Classification:</a:t>
          </a:r>
        </a:p>
      </dsp:txBody>
      <dsp:txXfrm>
        <a:off x="0" y="2175669"/>
        <a:ext cx="10515600" cy="1087834"/>
      </dsp:txXfrm>
    </dsp:sp>
    <dsp:sp modelId="{0F7168C8-60B3-2543-BF5E-9352040EBF14}">
      <dsp:nvSpPr>
        <dsp:cNvPr id="0" name=""/>
        <dsp:cNvSpPr/>
      </dsp:nvSpPr>
      <dsp:spPr>
        <a:xfrm>
          <a:off x="0" y="3263503"/>
          <a:ext cx="10515600" cy="0"/>
        </a:xfrm>
        <a:prstGeom prst="line">
          <a:avLst/>
        </a:prstGeom>
        <a:solidFill>
          <a:schemeClr val="accent2">
            <a:hueOff val="7208412"/>
            <a:satOff val="10999"/>
            <a:lumOff val="393"/>
            <a:alphaOff val="0"/>
          </a:schemeClr>
        </a:solidFill>
        <a:ln w="12700" cap="flat" cmpd="sng" algn="ctr">
          <a:solidFill>
            <a:schemeClr val="accent2">
              <a:hueOff val="7208412"/>
              <a:satOff val="10999"/>
              <a:lumOff val="39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8FCFC39-9991-3A44-A41F-85C18306F692}">
      <dsp:nvSpPr>
        <dsp:cNvPr id="0" name=""/>
        <dsp:cNvSpPr/>
      </dsp:nvSpPr>
      <dsp:spPr>
        <a:xfrm>
          <a:off x="0" y="3263503"/>
          <a:ext cx="10515600" cy="10878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dirty="0"/>
            <a:t>Text Classification is the process of categorizing text data into predefined categories or classes based on their content. It is a supervised machine learning task where the system is trained on a set of labeled text examples and uses this training data to classify new text data into the appropriate categories. Some common applications of text classification include sentiment analysis, spam detection, and news categorization.</a:t>
          </a:r>
        </a:p>
      </dsp:txBody>
      <dsp:txXfrm>
        <a:off x="0" y="3263503"/>
        <a:ext cx="10515600" cy="108783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E50F51-3F52-3B47-AEF6-AE0CD5F85C09}">
      <dsp:nvSpPr>
        <dsp:cNvPr id="0" name=""/>
        <dsp:cNvSpPr/>
      </dsp:nvSpPr>
      <dsp:spPr>
        <a:xfrm>
          <a:off x="0" y="0"/>
          <a:ext cx="10515600" cy="0"/>
        </a:xfrm>
        <a:prstGeom prst="lin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w="6350" cap="flat" cmpd="sng" algn="ctr">
          <a:solidFill>
            <a:schemeClr val="accent2">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F68D9B19-45C1-9949-BB78-2B8FB31A8926}">
      <dsp:nvSpPr>
        <dsp:cNvPr id="0" name=""/>
        <dsp:cNvSpPr/>
      </dsp:nvSpPr>
      <dsp:spPr>
        <a:xfrm>
          <a:off x="0" y="0"/>
          <a:ext cx="10515600" cy="10878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n-US" sz="1500" kern="1200"/>
            <a:t>Text Clustering: </a:t>
          </a:r>
        </a:p>
      </dsp:txBody>
      <dsp:txXfrm>
        <a:off x="0" y="0"/>
        <a:ext cx="10515600" cy="1087834"/>
      </dsp:txXfrm>
    </dsp:sp>
    <dsp:sp modelId="{7B0AD255-9F82-8E48-A11D-7BBF551EAAAD}">
      <dsp:nvSpPr>
        <dsp:cNvPr id="0" name=""/>
        <dsp:cNvSpPr/>
      </dsp:nvSpPr>
      <dsp:spPr>
        <a:xfrm>
          <a:off x="0" y="1087834"/>
          <a:ext cx="10515600" cy="0"/>
        </a:xfrm>
        <a:prstGeom prst="line">
          <a:avLst/>
        </a:prstGeom>
        <a:gradFill rotWithShape="0">
          <a:gsLst>
            <a:gs pos="0">
              <a:schemeClr val="accent2">
                <a:hueOff val="2402804"/>
                <a:satOff val="3666"/>
                <a:lumOff val="131"/>
                <a:alphaOff val="0"/>
                <a:satMod val="103000"/>
                <a:lumMod val="102000"/>
                <a:tint val="94000"/>
              </a:schemeClr>
            </a:gs>
            <a:gs pos="50000">
              <a:schemeClr val="accent2">
                <a:hueOff val="2402804"/>
                <a:satOff val="3666"/>
                <a:lumOff val="131"/>
                <a:alphaOff val="0"/>
                <a:satMod val="110000"/>
                <a:lumMod val="100000"/>
                <a:shade val="100000"/>
              </a:schemeClr>
            </a:gs>
            <a:gs pos="100000">
              <a:schemeClr val="accent2">
                <a:hueOff val="2402804"/>
                <a:satOff val="3666"/>
                <a:lumOff val="131"/>
                <a:alphaOff val="0"/>
                <a:lumMod val="99000"/>
                <a:satMod val="120000"/>
                <a:shade val="78000"/>
              </a:schemeClr>
            </a:gs>
          </a:gsLst>
          <a:lin ang="5400000" scaled="0"/>
        </a:gradFill>
        <a:ln w="6350" cap="flat" cmpd="sng" algn="ctr">
          <a:solidFill>
            <a:schemeClr val="accent2">
              <a:hueOff val="2402804"/>
              <a:satOff val="3666"/>
              <a:lumOff val="131"/>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5E80BC99-6BAF-6844-A597-725C5291B35B}">
      <dsp:nvSpPr>
        <dsp:cNvPr id="0" name=""/>
        <dsp:cNvSpPr/>
      </dsp:nvSpPr>
      <dsp:spPr>
        <a:xfrm>
          <a:off x="0" y="1087834"/>
          <a:ext cx="10515600" cy="10878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n-US" sz="1500" kern="1200"/>
            <a:t>Text Clustering is an unsupervised machine learning task where the system groups similar text documents into clusters without the use of predefined categories. The goal of text clustering is to identify underlying structures or themes in large collections of text data. Clustering algorithms can be used to identify topics, patterns, and relationships in text data, which can provide valuable insights and help to better understand the content.</a:t>
          </a:r>
        </a:p>
      </dsp:txBody>
      <dsp:txXfrm>
        <a:off x="0" y="1087834"/>
        <a:ext cx="10515600" cy="1087834"/>
      </dsp:txXfrm>
    </dsp:sp>
    <dsp:sp modelId="{7B7C544C-C9B8-D04D-AD9C-0DAD4CABC827}">
      <dsp:nvSpPr>
        <dsp:cNvPr id="0" name=""/>
        <dsp:cNvSpPr/>
      </dsp:nvSpPr>
      <dsp:spPr>
        <a:xfrm>
          <a:off x="0" y="2175669"/>
          <a:ext cx="10515600" cy="0"/>
        </a:xfrm>
        <a:prstGeom prst="line">
          <a:avLst/>
        </a:prstGeom>
        <a:gradFill rotWithShape="0">
          <a:gsLst>
            <a:gs pos="0">
              <a:schemeClr val="accent2">
                <a:hueOff val="4805608"/>
                <a:satOff val="7333"/>
                <a:lumOff val="262"/>
                <a:alphaOff val="0"/>
                <a:satMod val="103000"/>
                <a:lumMod val="102000"/>
                <a:tint val="94000"/>
              </a:schemeClr>
            </a:gs>
            <a:gs pos="50000">
              <a:schemeClr val="accent2">
                <a:hueOff val="4805608"/>
                <a:satOff val="7333"/>
                <a:lumOff val="262"/>
                <a:alphaOff val="0"/>
                <a:satMod val="110000"/>
                <a:lumMod val="100000"/>
                <a:shade val="100000"/>
              </a:schemeClr>
            </a:gs>
            <a:gs pos="100000">
              <a:schemeClr val="accent2">
                <a:hueOff val="4805608"/>
                <a:satOff val="7333"/>
                <a:lumOff val="262"/>
                <a:alphaOff val="0"/>
                <a:lumMod val="99000"/>
                <a:satMod val="120000"/>
                <a:shade val="78000"/>
              </a:schemeClr>
            </a:gs>
          </a:gsLst>
          <a:lin ang="5400000" scaled="0"/>
        </a:gradFill>
        <a:ln w="6350" cap="flat" cmpd="sng" algn="ctr">
          <a:solidFill>
            <a:schemeClr val="accent2">
              <a:hueOff val="4805608"/>
              <a:satOff val="7333"/>
              <a:lumOff val="262"/>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26748AAE-B660-2640-BE8C-E03C7C491C66}">
      <dsp:nvSpPr>
        <dsp:cNvPr id="0" name=""/>
        <dsp:cNvSpPr/>
      </dsp:nvSpPr>
      <dsp:spPr>
        <a:xfrm>
          <a:off x="0" y="2175669"/>
          <a:ext cx="10515600" cy="10878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n-US" sz="1500" kern="1200"/>
            <a:t>Sentiment Analysis:</a:t>
          </a:r>
        </a:p>
      </dsp:txBody>
      <dsp:txXfrm>
        <a:off x="0" y="2175669"/>
        <a:ext cx="10515600" cy="1087834"/>
      </dsp:txXfrm>
    </dsp:sp>
    <dsp:sp modelId="{4367EDB0-7BBC-954D-95CE-346C05EE588B}">
      <dsp:nvSpPr>
        <dsp:cNvPr id="0" name=""/>
        <dsp:cNvSpPr/>
      </dsp:nvSpPr>
      <dsp:spPr>
        <a:xfrm>
          <a:off x="0" y="3263503"/>
          <a:ext cx="10515600" cy="0"/>
        </a:xfrm>
        <a:prstGeom prst="line">
          <a:avLst/>
        </a:prstGeom>
        <a:gradFill rotWithShape="0">
          <a:gsLst>
            <a:gs pos="0">
              <a:schemeClr val="accent2">
                <a:hueOff val="7208412"/>
                <a:satOff val="10999"/>
                <a:lumOff val="393"/>
                <a:alphaOff val="0"/>
                <a:satMod val="103000"/>
                <a:lumMod val="102000"/>
                <a:tint val="94000"/>
              </a:schemeClr>
            </a:gs>
            <a:gs pos="50000">
              <a:schemeClr val="accent2">
                <a:hueOff val="7208412"/>
                <a:satOff val="10999"/>
                <a:lumOff val="393"/>
                <a:alphaOff val="0"/>
                <a:satMod val="110000"/>
                <a:lumMod val="100000"/>
                <a:shade val="100000"/>
              </a:schemeClr>
            </a:gs>
            <a:gs pos="100000">
              <a:schemeClr val="accent2">
                <a:hueOff val="7208412"/>
                <a:satOff val="10999"/>
                <a:lumOff val="393"/>
                <a:alphaOff val="0"/>
                <a:lumMod val="99000"/>
                <a:satMod val="120000"/>
                <a:shade val="78000"/>
              </a:schemeClr>
            </a:gs>
          </a:gsLst>
          <a:lin ang="5400000" scaled="0"/>
        </a:gradFill>
        <a:ln w="6350" cap="flat" cmpd="sng" algn="ctr">
          <a:solidFill>
            <a:schemeClr val="accent2">
              <a:hueOff val="7208412"/>
              <a:satOff val="10999"/>
              <a:lumOff val="393"/>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B9AE5E67-AEDD-B249-B613-0FDC4BA0838E}">
      <dsp:nvSpPr>
        <dsp:cNvPr id="0" name=""/>
        <dsp:cNvSpPr/>
      </dsp:nvSpPr>
      <dsp:spPr>
        <a:xfrm>
          <a:off x="0" y="3263503"/>
          <a:ext cx="10515600" cy="10878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n-US" sz="1500" kern="1200"/>
            <a:t>Sentiment Analysis is the process of determining the sentiment or emotion expressed in a text document, such as positive, negative, or neutral. It is a subfield of text classification and involves the use of natural language processing and machine learning techniques to analyze text data and determine the underlying sentiment. Sentiment Analysis is commonly used in customer feedback analysis, marketing research, and political analysis to understand public opinions and sentiment towards specific products, brands, or events.</a:t>
          </a:r>
        </a:p>
      </dsp:txBody>
      <dsp:txXfrm>
        <a:off x="0" y="3263503"/>
        <a:ext cx="10515600" cy="1087834"/>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MX"/>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9724792-C2AA-4C4B-B534-78C1E8E8C9EC}" type="datetimeFigureOut">
              <a:rPr lang="en-MX" smtClean="0"/>
              <a:t>19/02/23</a:t>
            </a:fld>
            <a:endParaRPr lang="en-MX"/>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MX"/>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X"/>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MX"/>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AC7069D-5BDE-734D-BFE1-1449534A1E9E}" type="slidenum">
              <a:rPr lang="en-MX" smtClean="0"/>
              <a:t>‹#›</a:t>
            </a:fld>
            <a:endParaRPr lang="en-MX"/>
          </a:p>
        </p:txBody>
      </p:sp>
    </p:spTree>
    <p:extLst>
      <p:ext uri="{BB962C8B-B14F-4D97-AF65-F5344CB8AC3E}">
        <p14:creationId xmlns:p14="http://schemas.microsoft.com/office/powerpoint/2010/main" val="23081300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MX"/>
          </a:p>
        </p:txBody>
      </p:sp>
      <p:sp>
        <p:nvSpPr>
          <p:cNvPr id="4" name="Slide Number Placeholder 3"/>
          <p:cNvSpPr>
            <a:spLocks noGrp="1"/>
          </p:cNvSpPr>
          <p:nvPr>
            <p:ph type="sldNum" sz="quarter" idx="5"/>
          </p:nvPr>
        </p:nvSpPr>
        <p:spPr/>
        <p:txBody>
          <a:bodyPr/>
          <a:lstStyle/>
          <a:p>
            <a:fld id="{BFF15C62-6157-734B-B745-8FCFF70C9E32}" type="slidenum">
              <a:rPr lang="en-MX" smtClean="0"/>
              <a:t>1</a:t>
            </a:fld>
            <a:endParaRPr lang="en-MX"/>
          </a:p>
        </p:txBody>
      </p:sp>
    </p:spTree>
    <p:extLst>
      <p:ext uri="{BB962C8B-B14F-4D97-AF65-F5344CB8AC3E}">
        <p14:creationId xmlns:p14="http://schemas.microsoft.com/office/powerpoint/2010/main" val="27326467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20e63fd43ca_1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20e63fd43ca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20e63fd43ca_1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20e63fd43ca_1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f33d153d79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f33d153d79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1f26d3e582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1f26d3e582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1f26d3e5823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1f26d3e5823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20e63fd43c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20e63fd43c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20e63fd43ca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20e63fd43ca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20e63fd43ca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20e63fd43ca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20e63fd43ca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20e63fd43ca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20e63fd43ca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20e63fd43ca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5DE6919-AB9F-7841-B56A-A0A4C3A46A81}" type="datetimeFigureOut">
              <a:rPr lang="en-MX" smtClean="0"/>
              <a:t>19/02/23</a:t>
            </a:fld>
            <a:endParaRPr lang="en-MX"/>
          </a:p>
        </p:txBody>
      </p:sp>
      <p:sp>
        <p:nvSpPr>
          <p:cNvPr id="5" name="Footer Placeholder 4"/>
          <p:cNvSpPr>
            <a:spLocks noGrp="1"/>
          </p:cNvSpPr>
          <p:nvPr>
            <p:ph type="ftr" sz="quarter" idx="11"/>
          </p:nvPr>
        </p:nvSpPr>
        <p:spPr/>
        <p:txBody>
          <a:bodyPr/>
          <a:lstStyle/>
          <a:p>
            <a:endParaRPr lang="en-MX"/>
          </a:p>
        </p:txBody>
      </p:sp>
      <p:sp>
        <p:nvSpPr>
          <p:cNvPr id="6" name="Slide Number Placeholder 5"/>
          <p:cNvSpPr>
            <a:spLocks noGrp="1"/>
          </p:cNvSpPr>
          <p:nvPr>
            <p:ph type="sldNum" sz="quarter" idx="12"/>
          </p:nvPr>
        </p:nvSpPr>
        <p:spPr/>
        <p:txBody>
          <a:bodyPr/>
          <a:lstStyle/>
          <a:p>
            <a:fld id="{E20D6603-2EC7-934B-8C43-1DC2FEA5AC35}" type="slidenum">
              <a:rPr lang="en-MX" smtClean="0"/>
              <a:t>‹#›</a:t>
            </a:fld>
            <a:endParaRPr lang="en-MX"/>
          </a:p>
        </p:txBody>
      </p:sp>
    </p:spTree>
    <p:extLst>
      <p:ext uri="{BB962C8B-B14F-4D97-AF65-F5344CB8AC3E}">
        <p14:creationId xmlns:p14="http://schemas.microsoft.com/office/powerpoint/2010/main" val="35996604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5DE6919-AB9F-7841-B56A-A0A4C3A46A81}" type="datetimeFigureOut">
              <a:rPr lang="en-MX" smtClean="0"/>
              <a:t>19/02/23</a:t>
            </a:fld>
            <a:endParaRPr lang="en-MX"/>
          </a:p>
        </p:txBody>
      </p:sp>
      <p:sp>
        <p:nvSpPr>
          <p:cNvPr id="5" name="Footer Placeholder 4"/>
          <p:cNvSpPr>
            <a:spLocks noGrp="1"/>
          </p:cNvSpPr>
          <p:nvPr>
            <p:ph type="ftr" sz="quarter" idx="11"/>
          </p:nvPr>
        </p:nvSpPr>
        <p:spPr/>
        <p:txBody>
          <a:bodyPr/>
          <a:lstStyle/>
          <a:p>
            <a:endParaRPr lang="en-MX"/>
          </a:p>
        </p:txBody>
      </p:sp>
      <p:sp>
        <p:nvSpPr>
          <p:cNvPr id="6" name="Slide Number Placeholder 5"/>
          <p:cNvSpPr>
            <a:spLocks noGrp="1"/>
          </p:cNvSpPr>
          <p:nvPr>
            <p:ph type="sldNum" sz="quarter" idx="12"/>
          </p:nvPr>
        </p:nvSpPr>
        <p:spPr/>
        <p:txBody>
          <a:bodyPr/>
          <a:lstStyle/>
          <a:p>
            <a:fld id="{E20D6603-2EC7-934B-8C43-1DC2FEA5AC35}" type="slidenum">
              <a:rPr lang="en-MX" smtClean="0"/>
              <a:t>‹#›</a:t>
            </a:fld>
            <a:endParaRPr lang="en-MX"/>
          </a:p>
        </p:txBody>
      </p:sp>
    </p:spTree>
    <p:extLst>
      <p:ext uri="{BB962C8B-B14F-4D97-AF65-F5344CB8AC3E}">
        <p14:creationId xmlns:p14="http://schemas.microsoft.com/office/powerpoint/2010/main" val="13950459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5DE6919-AB9F-7841-B56A-A0A4C3A46A81}" type="datetimeFigureOut">
              <a:rPr lang="en-MX" smtClean="0"/>
              <a:t>19/02/23</a:t>
            </a:fld>
            <a:endParaRPr lang="en-MX"/>
          </a:p>
        </p:txBody>
      </p:sp>
      <p:sp>
        <p:nvSpPr>
          <p:cNvPr id="5" name="Footer Placeholder 4"/>
          <p:cNvSpPr>
            <a:spLocks noGrp="1"/>
          </p:cNvSpPr>
          <p:nvPr>
            <p:ph type="ftr" sz="quarter" idx="11"/>
          </p:nvPr>
        </p:nvSpPr>
        <p:spPr/>
        <p:txBody>
          <a:bodyPr/>
          <a:lstStyle/>
          <a:p>
            <a:endParaRPr lang="en-MX"/>
          </a:p>
        </p:txBody>
      </p:sp>
      <p:sp>
        <p:nvSpPr>
          <p:cNvPr id="6" name="Slide Number Placeholder 5"/>
          <p:cNvSpPr>
            <a:spLocks noGrp="1"/>
          </p:cNvSpPr>
          <p:nvPr>
            <p:ph type="sldNum" sz="quarter" idx="12"/>
          </p:nvPr>
        </p:nvSpPr>
        <p:spPr/>
        <p:txBody>
          <a:bodyPr/>
          <a:lstStyle/>
          <a:p>
            <a:fld id="{E20D6603-2EC7-934B-8C43-1DC2FEA5AC35}" type="slidenum">
              <a:rPr lang="en-MX" smtClean="0"/>
              <a:t>‹#›</a:t>
            </a:fld>
            <a:endParaRPr lang="en-MX"/>
          </a:p>
        </p:txBody>
      </p:sp>
    </p:spTree>
    <p:extLst>
      <p:ext uri="{BB962C8B-B14F-4D97-AF65-F5344CB8AC3E}">
        <p14:creationId xmlns:p14="http://schemas.microsoft.com/office/powerpoint/2010/main" val="353535564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rmAutofit/>
          </a:bodyPr>
          <a:lstStyle>
            <a:lvl1pPr marL="609585" lvl="0" indent="-457189">
              <a:spcBef>
                <a:spcPts val="0"/>
              </a:spcBef>
              <a:spcAft>
                <a:spcPts val="0"/>
              </a:spcAft>
              <a:buSzPts val="1800"/>
              <a:buChar char="●"/>
              <a:defRPr/>
            </a:lvl1pPr>
            <a:lvl2pPr marL="1219170" lvl="1" indent="-423323">
              <a:spcBef>
                <a:spcPts val="0"/>
              </a:spcBef>
              <a:spcAft>
                <a:spcPts val="0"/>
              </a:spcAft>
              <a:buSzPts val="1400"/>
              <a:buChar char="○"/>
              <a:defRPr/>
            </a:lvl2pPr>
            <a:lvl3pPr marL="1828754" lvl="2" indent="-423323">
              <a:spcBef>
                <a:spcPts val="0"/>
              </a:spcBef>
              <a:spcAft>
                <a:spcPts val="0"/>
              </a:spcAft>
              <a:buSzPts val="1400"/>
              <a:buChar char="■"/>
              <a:defRPr/>
            </a:lvl3pPr>
            <a:lvl4pPr marL="2438339" lvl="3" indent="-423323">
              <a:spcBef>
                <a:spcPts val="0"/>
              </a:spcBef>
              <a:spcAft>
                <a:spcPts val="0"/>
              </a:spcAft>
              <a:buSzPts val="1400"/>
              <a:buChar char="●"/>
              <a:defRPr/>
            </a:lvl4pPr>
            <a:lvl5pPr marL="3047924" lvl="4" indent="-423323">
              <a:spcBef>
                <a:spcPts val="0"/>
              </a:spcBef>
              <a:spcAft>
                <a:spcPts val="0"/>
              </a:spcAft>
              <a:buSzPts val="1400"/>
              <a:buChar char="○"/>
              <a:defRPr/>
            </a:lvl5pPr>
            <a:lvl6pPr marL="3657509" lvl="5" indent="-423323">
              <a:spcBef>
                <a:spcPts val="0"/>
              </a:spcBef>
              <a:spcAft>
                <a:spcPts val="0"/>
              </a:spcAft>
              <a:buSzPts val="1400"/>
              <a:buChar char="■"/>
              <a:defRPr/>
            </a:lvl6pPr>
            <a:lvl7pPr marL="4267093" lvl="6" indent="-423323">
              <a:spcBef>
                <a:spcPts val="0"/>
              </a:spcBef>
              <a:spcAft>
                <a:spcPts val="0"/>
              </a:spcAft>
              <a:buSzPts val="1400"/>
              <a:buChar char="●"/>
              <a:defRPr/>
            </a:lvl7pPr>
            <a:lvl8pPr marL="4876678" lvl="7" indent="-423323">
              <a:spcBef>
                <a:spcPts val="0"/>
              </a:spcBef>
              <a:spcAft>
                <a:spcPts val="0"/>
              </a:spcAft>
              <a:buSzPts val="1400"/>
              <a:buChar char="○"/>
              <a:defRPr/>
            </a:lvl8pPr>
            <a:lvl9pPr marL="5486263" lvl="8" indent="-423323">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CA" smtClean="0"/>
              <a:pPr/>
              <a:t>‹#›</a:t>
            </a:fld>
            <a:endParaRPr lang="en-CA"/>
          </a:p>
        </p:txBody>
      </p:sp>
    </p:spTree>
    <p:extLst>
      <p:ext uri="{BB962C8B-B14F-4D97-AF65-F5344CB8AC3E}">
        <p14:creationId xmlns:p14="http://schemas.microsoft.com/office/powerpoint/2010/main" val="12024146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5DE6919-AB9F-7841-B56A-A0A4C3A46A81}" type="datetimeFigureOut">
              <a:rPr lang="en-MX" smtClean="0"/>
              <a:t>19/02/23</a:t>
            </a:fld>
            <a:endParaRPr lang="en-MX"/>
          </a:p>
        </p:txBody>
      </p:sp>
      <p:sp>
        <p:nvSpPr>
          <p:cNvPr id="5" name="Footer Placeholder 4"/>
          <p:cNvSpPr>
            <a:spLocks noGrp="1"/>
          </p:cNvSpPr>
          <p:nvPr>
            <p:ph type="ftr" sz="quarter" idx="11"/>
          </p:nvPr>
        </p:nvSpPr>
        <p:spPr/>
        <p:txBody>
          <a:bodyPr/>
          <a:lstStyle/>
          <a:p>
            <a:endParaRPr lang="en-MX"/>
          </a:p>
        </p:txBody>
      </p:sp>
      <p:sp>
        <p:nvSpPr>
          <p:cNvPr id="6" name="Slide Number Placeholder 5"/>
          <p:cNvSpPr>
            <a:spLocks noGrp="1"/>
          </p:cNvSpPr>
          <p:nvPr>
            <p:ph type="sldNum" sz="quarter" idx="12"/>
          </p:nvPr>
        </p:nvSpPr>
        <p:spPr/>
        <p:txBody>
          <a:bodyPr/>
          <a:lstStyle/>
          <a:p>
            <a:fld id="{E20D6603-2EC7-934B-8C43-1DC2FEA5AC35}" type="slidenum">
              <a:rPr lang="en-MX" smtClean="0"/>
              <a:t>‹#›</a:t>
            </a:fld>
            <a:endParaRPr lang="en-MX"/>
          </a:p>
        </p:txBody>
      </p:sp>
    </p:spTree>
    <p:extLst>
      <p:ext uri="{BB962C8B-B14F-4D97-AF65-F5344CB8AC3E}">
        <p14:creationId xmlns:p14="http://schemas.microsoft.com/office/powerpoint/2010/main" val="17078037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5DE6919-AB9F-7841-B56A-A0A4C3A46A81}" type="datetimeFigureOut">
              <a:rPr lang="en-MX" smtClean="0"/>
              <a:t>19/02/23</a:t>
            </a:fld>
            <a:endParaRPr lang="en-MX"/>
          </a:p>
        </p:txBody>
      </p:sp>
      <p:sp>
        <p:nvSpPr>
          <p:cNvPr id="5" name="Footer Placeholder 4"/>
          <p:cNvSpPr>
            <a:spLocks noGrp="1"/>
          </p:cNvSpPr>
          <p:nvPr>
            <p:ph type="ftr" sz="quarter" idx="11"/>
          </p:nvPr>
        </p:nvSpPr>
        <p:spPr/>
        <p:txBody>
          <a:bodyPr/>
          <a:lstStyle/>
          <a:p>
            <a:endParaRPr lang="en-MX"/>
          </a:p>
        </p:txBody>
      </p:sp>
      <p:sp>
        <p:nvSpPr>
          <p:cNvPr id="6" name="Slide Number Placeholder 5"/>
          <p:cNvSpPr>
            <a:spLocks noGrp="1"/>
          </p:cNvSpPr>
          <p:nvPr>
            <p:ph type="sldNum" sz="quarter" idx="12"/>
          </p:nvPr>
        </p:nvSpPr>
        <p:spPr/>
        <p:txBody>
          <a:bodyPr/>
          <a:lstStyle/>
          <a:p>
            <a:fld id="{E20D6603-2EC7-934B-8C43-1DC2FEA5AC35}" type="slidenum">
              <a:rPr lang="en-MX" smtClean="0"/>
              <a:t>‹#›</a:t>
            </a:fld>
            <a:endParaRPr lang="en-MX"/>
          </a:p>
        </p:txBody>
      </p:sp>
    </p:spTree>
    <p:extLst>
      <p:ext uri="{BB962C8B-B14F-4D97-AF65-F5344CB8AC3E}">
        <p14:creationId xmlns:p14="http://schemas.microsoft.com/office/powerpoint/2010/main" val="31370392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5DE6919-AB9F-7841-B56A-A0A4C3A46A81}" type="datetimeFigureOut">
              <a:rPr lang="en-MX" smtClean="0"/>
              <a:t>19/02/23</a:t>
            </a:fld>
            <a:endParaRPr lang="en-MX"/>
          </a:p>
        </p:txBody>
      </p:sp>
      <p:sp>
        <p:nvSpPr>
          <p:cNvPr id="6" name="Footer Placeholder 5"/>
          <p:cNvSpPr>
            <a:spLocks noGrp="1"/>
          </p:cNvSpPr>
          <p:nvPr>
            <p:ph type="ftr" sz="quarter" idx="11"/>
          </p:nvPr>
        </p:nvSpPr>
        <p:spPr/>
        <p:txBody>
          <a:bodyPr/>
          <a:lstStyle/>
          <a:p>
            <a:endParaRPr lang="en-MX"/>
          </a:p>
        </p:txBody>
      </p:sp>
      <p:sp>
        <p:nvSpPr>
          <p:cNvPr id="7" name="Slide Number Placeholder 6"/>
          <p:cNvSpPr>
            <a:spLocks noGrp="1"/>
          </p:cNvSpPr>
          <p:nvPr>
            <p:ph type="sldNum" sz="quarter" idx="12"/>
          </p:nvPr>
        </p:nvSpPr>
        <p:spPr/>
        <p:txBody>
          <a:bodyPr/>
          <a:lstStyle/>
          <a:p>
            <a:fld id="{E20D6603-2EC7-934B-8C43-1DC2FEA5AC35}" type="slidenum">
              <a:rPr lang="en-MX" smtClean="0"/>
              <a:t>‹#›</a:t>
            </a:fld>
            <a:endParaRPr lang="en-MX"/>
          </a:p>
        </p:txBody>
      </p:sp>
    </p:spTree>
    <p:extLst>
      <p:ext uri="{BB962C8B-B14F-4D97-AF65-F5344CB8AC3E}">
        <p14:creationId xmlns:p14="http://schemas.microsoft.com/office/powerpoint/2010/main" val="30064143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5DE6919-AB9F-7841-B56A-A0A4C3A46A81}" type="datetimeFigureOut">
              <a:rPr lang="en-MX" smtClean="0"/>
              <a:t>19/02/23</a:t>
            </a:fld>
            <a:endParaRPr lang="en-MX"/>
          </a:p>
        </p:txBody>
      </p:sp>
      <p:sp>
        <p:nvSpPr>
          <p:cNvPr id="8" name="Footer Placeholder 7"/>
          <p:cNvSpPr>
            <a:spLocks noGrp="1"/>
          </p:cNvSpPr>
          <p:nvPr>
            <p:ph type="ftr" sz="quarter" idx="11"/>
          </p:nvPr>
        </p:nvSpPr>
        <p:spPr/>
        <p:txBody>
          <a:bodyPr/>
          <a:lstStyle/>
          <a:p>
            <a:endParaRPr lang="en-MX"/>
          </a:p>
        </p:txBody>
      </p:sp>
      <p:sp>
        <p:nvSpPr>
          <p:cNvPr id="9" name="Slide Number Placeholder 8"/>
          <p:cNvSpPr>
            <a:spLocks noGrp="1"/>
          </p:cNvSpPr>
          <p:nvPr>
            <p:ph type="sldNum" sz="quarter" idx="12"/>
          </p:nvPr>
        </p:nvSpPr>
        <p:spPr/>
        <p:txBody>
          <a:bodyPr/>
          <a:lstStyle/>
          <a:p>
            <a:fld id="{E20D6603-2EC7-934B-8C43-1DC2FEA5AC35}" type="slidenum">
              <a:rPr lang="en-MX" smtClean="0"/>
              <a:t>‹#›</a:t>
            </a:fld>
            <a:endParaRPr lang="en-MX"/>
          </a:p>
        </p:txBody>
      </p:sp>
    </p:spTree>
    <p:extLst>
      <p:ext uri="{BB962C8B-B14F-4D97-AF65-F5344CB8AC3E}">
        <p14:creationId xmlns:p14="http://schemas.microsoft.com/office/powerpoint/2010/main" val="25617485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5DE6919-AB9F-7841-B56A-A0A4C3A46A81}" type="datetimeFigureOut">
              <a:rPr lang="en-MX" smtClean="0"/>
              <a:t>19/02/23</a:t>
            </a:fld>
            <a:endParaRPr lang="en-MX"/>
          </a:p>
        </p:txBody>
      </p:sp>
      <p:sp>
        <p:nvSpPr>
          <p:cNvPr id="4" name="Footer Placeholder 3"/>
          <p:cNvSpPr>
            <a:spLocks noGrp="1"/>
          </p:cNvSpPr>
          <p:nvPr>
            <p:ph type="ftr" sz="quarter" idx="11"/>
          </p:nvPr>
        </p:nvSpPr>
        <p:spPr/>
        <p:txBody>
          <a:bodyPr/>
          <a:lstStyle/>
          <a:p>
            <a:endParaRPr lang="en-MX"/>
          </a:p>
        </p:txBody>
      </p:sp>
      <p:sp>
        <p:nvSpPr>
          <p:cNvPr id="5" name="Slide Number Placeholder 4"/>
          <p:cNvSpPr>
            <a:spLocks noGrp="1"/>
          </p:cNvSpPr>
          <p:nvPr>
            <p:ph type="sldNum" sz="quarter" idx="12"/>
          </p:nvPr>
        </p:nvSpPr>
        <p:spPr/>
        <p:txBody>
          <a:bodyPr/>
          <a:lstStyle/>
          <a:p>
            <a:fld id="{E20D6603-2EC7-934B-8C43-1DC2FEA5AC35}" type="slidenum">
              <a:rPr lang="en-MX" smtClean="0"/>
              <a:t>‹#›</a:t>
            </a:fld>
            <a:endParaRPr lang="en-MX"/>
          </a:p>
        </p:txBody>
      </p:sp>
    </p:spTree>
    <p:extLst>
      <p:ext uri="{BB962C8B-B14F-4D97-AF65-F5344CB8AC3E}">
        <p14:creationId xmlns:p14="http://schemas.microsoft.com/office/powerpoint/2010/main" val="4660081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5DE6919-AB9F-7841-B56A-A0A4C3A46A81}" type="datetimeFigureOut">
              <a:rPr lang="en-MX" smtClean="0"/>
              <a:t>19/02/23</a:t>
            </a:fld>
            <a:endParaRPr lang="en-MX"/>
          </a:p>
        </p:txBody>
      </p:sp>
      <p:sp>
        <p:nvSpPr>
          <p:cNvPr id="3" name="Footer Placeholder 2"/>
          <p:cNvSpPr>
            <a:spLocks noGrp="1"/>
          </p:cNvSpPr>
          <p:nvPr>
            <p:ph type="ftr" sz="quarter" idx="11"/>
          </p:nvPr>
        </p:nvSpPr>
        <p:spPr/>
        <p:txBody>
          <a:bodyPr/>
          <a:lstStyle/>
          <a:p>
            <a:endParaRPr lang="en-MX"/>
          </a:p>
        </p:txBody>
      </p:sp>
      <p:sp>
        <p:nvSpPr>
          <p:cNvPr id="4" name="Slide Number Placeholder 3"/>
          <p:cNvSpPr>
            <a:spLocks noGrp="1"/>
          </p:cNvSpPr>
          <p:nvPr>
            <p:ph type="sldNum" sz="quarter" idx="12"/>
          </p:nvPr>
        </p:nvSpPr>
        <p:spPr/>
        <p:txBody>
          <a:bodyPr/>
          <a:lstStyle/>
          <a:p>
            <a:fld id="{E20D6603-2EC7-934B-8C43-1DC2FEA5AC35}" type="slidenum">
              <a:rPr lang="en-MX" smtClean="0"/>
              <a:t>‹#›</a:t>
            </a:fld>
            <a:endParaRPr lang="en-MX"/>
          </a:p>
        </p:txBody>
      </p:sp>
    </p:spTree>
    <p:extLst>
      <p:ext uri="{BB962C8B-B14F-4D97-AF65-F5344CB8AC3E}">
        <p14:creationId xmlns:p14="http://schemas.microsoft.com/office/powerpoint/2010/main" val="22923755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5DE6919-AB9F-7841-B56A-A0A4C3A46A81}" type="datetimeFigureOut">
              <a:rPr lang="en-MX" smtClean="0"/>
              <a:t>19/02/23</a:t>
            </a:fld>
            <a:endParaRPr lang="en-MX"/>
          </a:p>
        </p:txBody>
      </p:sp>
      <p:sp>
        <p:nvSpPr>
          <p:cNvPr id="6" name="Footer Placeholder 5"/>
          <p:cNvSpPr>
            <a:spLocks noGrp="1"/>
          </p:cNvSpPr>
          <p:nvPr>
            <p:ph type="ftr" sz="quarter" idx="11"/>
          </p:nvPr>
        </p:nvSpPr>
        <p:spPr/>
        <p:txBody>
          <a:bodyPr/>
          <a:lstStyle/>
          <a:p>
            <a:endParaRPr lang="en-MX"/>
          </a:p>
        </p:txBody>
      </p:sp>
      <p:sp>
        <p:nvSpPr>
          <p:cNvPr id="7" name="Slide Number Placeholder 6"/>
          <p:cNvSpPr>
            <a:spLocks noGrp="1"/>
          </p:cNvSpPr>
          <p:nvPr>
            <p:ph type="sldNum" sz="quarter" idx="12"/>
          </p:nvPr>
        </p:nvSpPr>
        <p:spPr/>
        <p:txBody>
          <a:bodyPr/>
          <a:lstStyle/>
          <a:p>
            <a:fld id="{E20D6603-2EC7-934B-8C43-1DC2FEA5AC35}" type="slidenum">
              <a:rPr lang="en-MX" smtClean="0"/>
              <a:t>‹#›</a:t>
            </a:fld>
            <a:endParaRPr lang="en-MX"/>
          </a:p>
        </p:txBody>
      </p:sp>
    </p:spTree>
    <p:extLst>
      <p:ext uri="{BB962C8B-B14F-4D97-AF65-F5344CB8AC3E}">
        <p14:creationId xmlns:p14="http://schemas.microsoft.com/office/powerpoint/2010/main" val="42040922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5DE6919-AB9F-7841-B56A-A0A4C3A46A81}" type="datetimeFigureOut">
              <a:rPr lang="en-MX" smtClean="0"/>
              <a:t>19/02/23</a:t>
            </a:fld>
            <a:endParaRPr lang="en-MX"/>
          </a:p>
        </p:txBody>
      </p:sp>
      <p:sp>
        <p:nvSpPr>
          <p:cNvPr id="6" name="Footer Placeholder 5"/>
          <p:cNvSpPr>
            <a:spLocks noGrp="1"/>
          </p:cNvSpPr>
          <p:nvPr>
            <p:ph type="ftr" sz="quarter" idx="11"/>
          </p:nvPr>
        </p:nvSpPr>
        <p:spPr/>
        <p:txBody>
          <a:bodyPr/>
          <a:lstStyle/>
          <a:p>
            <a:endParaRPr lang="en-MX"/>
          </a:p>
        </p:txBody>
      </p:sp>
      <p:sp>
        <p:nvSpPr>
          <p:cNvPr id="7" name="Slide Number Placeholder 6"/>
          <p:cNvSpPr>
            <a:spLocks noGrp="1"/>
          </p:cNvSpPr>
          <p:nvPr>
            <p:ph type="sldNum" sz="quarter" idx="12"/>
          </p:nvPr>
        </p:nvSpPr>
        <p:spPr/>
        <p:txBody>
          <a:bodyPr/>
          <a:lstStyle/>
          <a:p>
            <a:fld id="{E20D6603-2EC7-934B-8C43-1DC2FEA5AC35}" type="slidenum">
              <a:rPr lang="en-MX" smtClean="0"/>
              <a:t>‹#›</a:t>
            </a:fld>
            <a:endParaRPr lang="en-MX"/>
          </a:p>
        </p:txBody>
      </p:sp>
    </p:spTree>
    <p:extLst>
      <p:ext uri="{BB962C8B-B14F-4D97-AF65-F5344CB8AC3E}">
        <p14:creationId xmlns:p14="http://schemas.microsoft.com/office/powerpoint/2010/main" val="9770998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5DE6919-AB9F-7841-B56A-A0A4C3A46A81}" type="datetimeFigureOut">
              <a:rPr lang="en-MX" smtClean="0"/>
              <a:t>19/02/23</a:t>
            </a:fld>
            <a:endParaRPr lang="en-MX"/>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MX"/>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20D6603-2EC7-934B-8C43-1DC2FEA5AC35}" type="slidenum">
              <a:rPr lang="en-MX" smtClean="0"/>
              <a:t>‹#›</a:t>
            </a:fld>
            <a:endParaRPr lang="en-MX"/>
          </a:p>
        </p:txBody>
      </p:sp>
    </p:spTree>
    <p:extLst>
      <p:ext uri="{BB962C8B-B14F-4D97-AF65-F5344CB8AC3E}">
        <p14:creationId xmlns:p14="http://schemas.microsoft.com/office/powerpoint/2010/main" val="3106621676"/>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6.xml"/><Relationship Id="rId5" Type="http://schemas.openxmlformats.org/officeDocument/2006/relationships/image" Target="../media/image13.png"/><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openxmlformats.org/officeDocument/2006/relationships/image" Target="../media/image30.png"/></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xml"/><Relationship Id="rId1" Type="http://schemas.openxmlformats.org/officeDocument/2006/relationships/slideLayout" Target="../slideLayouts/slideLayout12.xml"/><Relationship Id="rId5" Type="http://schemas.openxmlformats.org/officeDocument/2006/relationships/image" Target="../media/image33.png"/><Relationship Id="rId4" Type="http://schemas.openxmlformats.org/officeDocument/2006/relationships/image" Target="../media/image32.png"/></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8.xml"/><Relationship Id="rId1" Type="http://schemas.openxmlformats.org/officeDocument/2006/relationships/slideLayout" Target="../slideLayouts/slideLayout12.xml"/><Relationship Id="rId4" Type="http://schemas.openxmlformats.org/officeDocument/2006/relationships/image" Target="../media/image35.png"/></Relationships>
</file>

<file path=ppt/slides/_rels/slide3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0.xml"/><Relationship Id="rId1" Type="http://schemas.openxmlformats.org/officeDocument/2006/relationships/slideLayout" Target="../slideLayouts/slideLayout12.xml"/><Relationship Id="rId4" Type="http://schemas.openxmlformats.org/officeDocument/2006/relationships/image" Target="../media/image38.png"/></Relationships>
</file>

<file path=ppt/slides/_rels/slide3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1.xml"/><Relationship Id="rId1" Type="http://schemas.openxmlformats.org/officeDocument/2006/relationships/slideLayout" Target="../slideLayouts/slideLayout12.xml"/><Relationship Id="rId4" Type="http://schemas.openxmlformats.org/officeDocument/2006/relationships/image" Target="../media/image40.png"/></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A3BAF07C-C39E-42EB-BB22-8D46691D97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3061" cy="6858000"/>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33" name="Group 1032">
            <a:extLst>
              <a:ext uri="{FF2B5EF4-FFF2-40B4-BE49-F238E27FC236}">
                <a16:creationId xmlns:a16="http://schemas.microsoft.com/office/drawing/2014/main" id="{D8E9CF54-0466-4261-9E62-0249E60E18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1034" name="Freeform 5">
              <a:extLst>
                <a:ext uri="{FF2B5EF4-FFF2-40B4-BE49-F238E27FC236}">
                  <a16:creationId xmlns:a16="http://schemas.microsoft.com/office/drawing/2014/main" id="{33E32106-E8B1-4F76-9EE6-58537738A3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35" name="Freeform 6">
              <a:extLst>
                <a:ext uri="{FF2B5EF4-FFF2-40B4-BE49-F238E27FC236}">
                  <a16:creationId xmlns:a16="http://schemas.microsoft.com/office/drawing/2014/main" id="{C32C2C46-A045-44FB-8A74-5EBD650C27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36" name="Freeform 7">
              <a:extLst>
                <a:ext uri="{FF2B5EF4-FFF2-40B4-BE49-F238E27FC236}">
                  <a16:creationId xmlns:a16="http://schemas.microsoft.com/office/drawing/2014/main" id="{6A76F79C-6683-4940-BCF7-4BCCCEE406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37" name="Freeform 8">
              <a:extLst>
                <a:ext uri="{FF2B5EF4-FFF2-40B4-BE49-F238E27FC236}">
                  <a16:creationId xmlns:a16="http://schemas.microsoft.com/office/drawing/2014/main" id="{FF4675A3-6D07-4B1F-9BFC-AEBEA1AD06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38" name="Freeform 9">
              <a:extLst>
                <a:ext uri="{FF2B5EF4-FFF2-40B4-BE49-F238E27FC236}">
                  <a16:creationId xmlns:a16="http://schemas.microsoft.com/office/drawing/2014/main" id="{765E127A-B6B7-4B1D-B7BD-6C8C969D29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39" name="Freeform 10">
              <a:extLst>
                <a:ext uri="{FF2B5EF4-FFF2-40B4-BE49-F238E27FC236}">
                  <a16:creationId xmlns:a16="http://schemas.microsoft.com/office/drawing/2014/main" id="{3BCA9D9E-C72C-4751-BFA9-10B85CACE3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40" name="Freeform 11">
              <a:extLst>
                <a:ext uri="{FF2B5EF4-FFF2-40B4-BE49-F238E27FC236}">
                  <a16:creationId xmlns:a16="http://schemas.microsoft.com/office/drawing/2014/main" id="{080C708C-69BF-441B-AB75-C98160ED06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41" name="Freeform 12">
              <a:extLst>
                <a:ext uri="{FF2B5EF4-FFF2-40B4-BE49-F238E27FC236}">
                  <a16:creationId xmlns:a16="http://schemas.microsoft.com/office/drawing/2014/main" id="{3E79964E-F8F1-4763-8892-7BC3DAE306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42" name="Freeform 13">
              <a:extLst>
                <a:ext uri="{FF2B5EF4-FFF2-40B4-BE49-F238E27FC236}">
                  <a16:creationId xmlns:a16="http://schemas.microsoft.com/office/drawing/2014/main" id="{FE09592A-FCC9-4AE5-BA0B-730C6F3BBE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43" name="Freeform 14">
              <a:extLst>
                <a:ext uri="{FF2B5EF4-FFF2-40B4-BE49-F238E27FC236}">
                  <a16:creationId xmlns:a16="http://schemas.microsoft.com/office/drawing/2014/main" id="{96448994-820C-4BC1-ABF3-4579C6F99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44" name="Freeform 15">
              <a:extLst>
                <a:ext uri="{FF2B5EF4-FFF2-40B4-BE49-F238E27FC236}">
                  <a16:creationId xmlns:a16="http://schemas.microsoft.com/office/drawing/2014/main" id="{9BB0D192-565A-42B9-B292-CC032D71A6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45" name="Freeform 16">
              <a:extLst>
                <a:ext uri="{FF2B5EF4-FFF2-40B4-BE49-F238E27FC236}">
                  <a16:creationId xmlns:a16="http://schemas.microsoft.com/office/drawing/2014/main" id="{6D1CA09C-5F40-4E92-A7E9-D1FCEE5128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46" name="Freeform 17">
              <a:extLst>
                <a:ext uri="{FF2B5EF4-FFF2-40B4-BE49-F238E27FC236}">
                  <a16:creationId xmlns:a16="http://schemas.microsoft.com/office/drawing/2014/main" id="{379F5AA5-2E14-4880-A5A6-07AEF2AD8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47" name="Freeform 18">
              <a:extLst>
                <a:ext uri="{FF2B5EF4-FFF2-40B4-BE49-F238E27FC236}">
                  <a16:creationId xmlns:a16="http://schemas.microsoft.com/office/drawing/2014/main" id="{EF14BD32-D239-4DA3-98B3-7752073657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48" name="Freeform 19">
              <a:extLst>
                <a:ext uri="{FF2B5EF4-FFF2-40B4-BE49-F238E27FC236}">
                  <a16:creationId xmlns:a16="http://schemas.microsoft.com/office/drawing/2014/main" id="{CF07B250-E5E4-4624-9BD7-8D513A67B7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49" name="Freeform 20">
              <a:extLst>
                <a:ext uri="{FF2B5EF4-FFF2-40B4-BE49-F238E27FC236}">
                  <a16:creationId xmlns:a16="http://schemas.microsoft.com/office/drawing/2014/main" id="{BCC5D120-7C8C-4290-865C-4EE6E4F245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50" name="Freeform 21">
              <a:extLst>
                <a:ext uri="{FF2B5EF4-FFF2-40B4-BE49-F238E27FC236}">
                  <a16:creationId xmlns:a16="http://schemas.microsoft.com/office/drawing/2014/main" id="{C24688C6-CAE5-4EF2-B2BA-A138DA0A24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51" name="Freeform 22">
              <a:extLst>
                <a:ext uri="{FF2B5EF4-FFF2-40B4-BE49-F238E27FC236}">
                  <a16:creationId xmlns:a16="http://schemas.microsoft.com/office/drawing/2014/main" id="{6BD31099-7C13-4901-A04F-632B1CD84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52" name="Freeform 23">
              <a:extLst>
                <a:ext uri="{FF2B5EF4-FFF2-40B4-BE49-F238E27FC236}">
                  <a16:creationId xmlns:a16="http://schemas.microsoft.com/office/drawing/2014/main" id="{679F5FF7-82B2-4033-8FBE-63170C9378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2" name="Title 1">
            <a:extLst>
              <a:ext uri="{FF2B5EF4-FFF2-40B4-BE49-F238E27FC236}">
                <a16:creationId xmlns:a16="http://schemas.microsoft.com/office/drawing/2014/main" id="{FBDE8F46-0C7F-855D-DF41-5D9F5B05782E}"/>
              </a:ext>
            </a:extLst>
          </p:cNvPr>
          <p:cNvSpPr>
            <a:spLocks noGrp="1"/>
          </p:cNvSpPr>
          <p:nvPr>
            <p:ph type="ctrTitle"/>
          </p:nvPr>
        </p:nvSpPr>
        <p:spPr>
          <a:xfrm>
            <a:off x="888630" y="4563895"/>
            <a:ext cx="5109005" cy="1777829"/>
          </a:xfrm>
        </p:spPr>
        <p:txBody>
          <a:bodyPr vert="horz" lIns="91440" tIns="45720" rIns="91440" bIns="45720" rtlCol="0" anchor="ctr">
            <a:normAutofit/>
          </a:bodyPr>
          <a:lstStyle/>
          <a:p>
            <a:pPr algn="r"/>
            <a:r>
              <a:rPr lang="en-US" sz="2800" kern="1200" dirty="0">
                <a:latin typeface="+mj-lt"/>
                <a:ea typeface="+mj-ea"/>
                <a:cs typeface="+mj-cs"/>
              </a:rPr>
              <a:t>Final Project</a:t>
            </a:r>
            <a:br>
              <a:rPr lang="en-US" sz="2800" kern="1200" dirty="0">
                <a:latin typeface="+mj-lt"/>
                <a:ea typeface="+mj-ea"/>
                <a:cs typeface="+mj-cs"/>
              </a:rPr>
            </a:br>
            <a:r>
              <a:rPr lang="en-US" sz="2800" b="1" kern="1200" dirty="0">
                <a:effectLst/>
                <a:latin typeface="+mj-lt"/>
                <a:ea typeface="+mj-ea"/>
                <a:cs typeface="+mj-cs"/>
              </a:rPr>
              <a:t>Working with Data Using  Python </a:t>
            </a:r>
            <a:br>
              <a:rPr lang="en-US" sz="2800" kern="1200" dirty="0">
                <a:latin typeface="+mj-lt"/>
                <a:ea typeface="+mj-ea"/>
                <a:cs typeface="+mj-cs"/>
              </a:rPr>
            </a:br>
            <a:br>
              <a:rPr lang="en-US" sz="2800" kern="1200" dirty="0">
                <a:latin typeface="+mj-lt"/>
                <a:ea typeface="+mj-ea"/>
                <a:cs typeface="+mj-cs"/>
              </a:rPr>
            </a:br>
            <a:endParaRPr lang="en-US" sz="2800" kern="1200" dirty="0">
              <a:latin typeface="+mj-lt"/>
              <a:ea typeface="+mj-ea"/>
              <a:cs typeface="+mj-cs"/>
            </a:endParaRPr>
          </a:p>
        </p:txBody>
      </p:sp>
      <p:pic>
        <p:nvPicPr>
          <p:cNvPr id="4" name="Picture 3" descr="Sphere of mesh and nodes">
            <a:extLst>
              <a:ext uri="{FF2B5EF4-FFF2-40B4-BE49-F238E27FC236}">
                <a16:creationId xmlns:a16="http://schemas.microsoft.com/office/drawing/2014/main" id="{28CBB433-3673-F17B-FD4B-5354E975544E}"/>
              </a:ext>
            </a:extLst>
          </p:cNvPr>
          <p:cNvPicPr>
            <a:picLocks noChangeAspect="1"/>
          </p:cNvPicPr>
          <p:nvPr/>
        </p:nvPicPr>
        <p:blipFill rotWithShape="1">
          <a:blip r:embed="rId3"/>
          <a:srcRect b="4255"/>
          <a:stretch/>
        </p:blipFill>
        <p:spPr>
          <a:xfrm>
            <a:off x="20" y="10"/>
            <a:ext cx="5997616" cy="4306823"/>
          </a:xfrm>
          <a:custGeom>
            <a:avLst/>
            <a:gdLst/>
            <a:ahLst/>
            <a:cxnLst/>
            <a:rect l="l" t="t" r="r" b="b"/>
            <a:pathLst>
              <a:path w="5997636" h="4306833">
                <a:moveTo>
                  <a:pt x="0" y="0"/>
                </a:moveTo>
                <a:lnTo>
                  <a:pt x="5997636" y="0"/>
                </a:lnTo>
                <a:lnTo>
                  <a:pt x="5997636" y="4302053"/>
                </a:lnTo>
                <a:lnTo>
                  <a:pt x="5313331" y="4306748"/>
                </a:lnTo>
                <a:cubicBezTo>
                  <a:pt x="3800480" y="4309129"/>
                  <a:pt x="2093145" y="4262282"/>
                  <a:pt x="400746" y="4118385"/>
                </a:cubicBezTo>
                <a:lnTo>
                  <a:pt x="0" y="4081409"/>
                </a:lnTo>
                <a:lnTo>
                  <a:pt x="0" y="2982070"/>
                </a:lnTo>
                <a:lnTo>
                  <a:pt x="0" y="2789945"/>
                </a:lnTo>
                <a:close/>
              </a:path>
            </a:pathLst>
          </a:custGeom>
        </p:spPr>
      </p:pic>
      <p:pic>
        <p:nvPicPr>
          <p:cNvPr id="1026" name="Picture 2" descr="Logo&#10;&#10;Description automatically generated">
            <a:extLst>
              <a:ext uri="{FF2B5EF4-FFF2-40B4-BE49-F238E27FC236}">
                <a16:creationId xmlns:a16="http://schemas.microsoft.com/office/drawing/2014/main" id="{09E94888-5E90-F8A4-178E-F0F478A548A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4091" r="1" b="14436"/>
          <a:stretch/>
        </p:blipFill>
        <p:spPr bwMode="auto">
          <a:xfrm>
            <a:off x="6176435" y="10"/>
            <a:ext cx="6015565" cy="4299555"/>
          </a:xfrm>
          <a:custGeom>
            <a:avLst/>
            <a:gdLst/>
            <a:ahLst/>
            <a:cxnLst/>
            <a:rect l="l" t="t" r="r" b="b"/>
            <a:pathLst>
              <a:path w="6015565" h="4299565">
                <a:moveTo>
                  <a:pt x="0" y="0"/>
                </a:moveTo>
                <a:lnTo>
                  <a:pt x="6015565" y="0"/>
                </a:lnTo>
                <a:lnTo>
                  <a:pt x="6015565" y="2789945"/>
                </a:lnTo>
                <a:lnTo>
                  <a:pt x="6015565" y="2982070"/>
                </a:lnTo>
                <a:lnTo>
                  <a:pt x="6015565" y="3957888"/>
                </a:lnTo>
                <a:lnTo>
                  <a:pt x="5937368" y="3966171"/>
                </a:lnTo>
                <a:cubicBezTo>
                  <a:pt x="3963073" y="4164120"/>
                  <a:pt x="2060717" y="4257123"/>
                  <a:pt x="577162" y="4289728"/>
                </a:cubicBezTo>
                <a:lnTo>
                  <a:pt x="0" y="4299565"/>
                </a:lnTo>
                <a:close/>
              </a:path>
            </a:pathLst>
          </a:custGeom>
          <a:noFill/>
          <a:extLst>
            <a:ext uri="{909E8E84-426E-40DD-AFC4-6F175D3DCCD1}">
              <a14:hiddenFill xmlns:a14="http://schemas.microsoft.com/office/drawing/2010/main">
                <a:solidFill>
                  <a:srgbClr val="FFFFFF"/>
                </a:solidFill>
              </a14:hiddenFill>
            </a:ext>
          </a:extLst>
        </p:spPr>
      </p:pic>
      <p:sp>
        <p:nvSpPr>
          <p:cNvPr id="3" name="Subtitle 2">
            <a:extLst>
              <a:ext uri="{FF2B5EF4-FFF2-40B4-BE49-F238E27FC236}">
                <a16:creationId xmlns:a16="http://schemas.microsoft.com/office/drawing/2014/main" id="{0550E64D-477A-4438-59D0-F6F9C2AFD96D}"/>
              </a:ext>
            </a:extLst>
          </p:cNvPr>
          <p:cNvSpPr>
            <a:spLocks noGrp="1"/>
          </p:cNvSpPr>
          <p:nvPr>
            <p:ph type="subTitle" idx="1"/>
          </p:nvPr>
        </p:nvSpPr>
        <p:spPr>
          <a:xfrm>
            <a:off x="6191776" y="4571423"/>
            <a:ext cx="5208544" cy="1770300"/>
          </a:xfrm>
        </p:spPr>
        <p:txBody>
          <a:bodyPr vert="horz" lIns="91440" tIns="45720" rIns="91440" bIns="45720" rtlCol="0" anchor="ctr">
            <a:normAutofit/>
          </a:bodyPr>
          <a:lstStyle/>
          <a:p>
            <a:pPr indent="-228600" algn="l">
              <a:spcBef>
                <a:spcPts val="0"/>
              </a:spcBef>
              <a:spcAft>
                <a:spcPts val="600"/>
              </a:spcAft>
              <a:buFont typeface="Arial" panose="020B0604020202020204" pitchFamily="34" charset="0"/>
              <a:buChar char="•"/>
            </a:pPr>
            <a:r>
              <a:rPr lang="en-US" sz="1500" b="0" i="0" u="none" strike="noStrike" dirty="0" err="1">
                <a:effectLst/>
              </a:rPr>
              <a:t>Akwasi</a:t>
            </a:r>
            <a:r>
              <a:rPr lang="en-US" sz="1500" b="0" i="0" u="none" strike="noStrike">
                <a:effectLst/>
              </a:rPr>
              <a:t> Afriyie</a:t>
            </a:r>
            <a:endParaRPr lang="en-US" sz="1500" b="0">
              <a:effectLst/>
            </a:endParaRPr>
          </a:p>
          <a:p>
            <a:pPr indent="-228600" algn="l">
              <a:spcBef>
                <a:spcPts val="0"/>
              </a:spcBef>
              <a:spcAft>
                <a:spcPts val="600"/>
              </a:spcAft>
              <a:buFont typeface="Arial" panose="020B0604020202020204" pitchFamily="34" charset="0"/>
              <a:buChar char="•"/>
            </a:pPr>
            <a:r>
              <a:rPr lang="en-US" sz="1500" b="0" i="0" u="none" strike="noStrike">
                <a:effectLst/>
              </a:rPr>
              <a:t>Esteban Omar Rosero Romero</a:t>
            </a:r>
            <a:endParaRPr lang="en-US" sz="1500" b="0">
              <a:effectLst/>
            </a:endParaRPr>
          </a:p>
          <a:p>
            <a:pPr indent="-228600" algn="l">
              <a:spcBef>
                <a:spcPts val="0"/>
              </a:spcBef>
              <a:spcAft>
                <a:spcPts val="600"/>
              </a:spcAft>
              <a:buFont typeface="Arial" panose="020B0604020202020204" pitchFamily="34" charset="0"/>
              <a:buChar char="•"/>
            </a:pPr>
            <a:r>
              <a:rPr lang="en-US" sz="1500" b="0" i="0" u="none" strike="noStrike">
                <a:effectLst/>
              </a:rPr>
              <a:t>Mateo Hidalgo Prada </a:t>
            </a:r>
            <a:endParaRPr lang="en-US" sz="1500" b="0">
              <a:effectLst/>
            </a:endParaRPr>
          </a:p>
          <a:p>
            <a:pPr indent="-228600" algn="l">
              <a:spcBef>
                <a:spcPts val="0"/>
              </a:spcBef>
              <a:spcAft>
                <a:spcPts val="600"/>
              </a:spcAft>
              <a:buFont typeface="Arial" panose="020B0604020202020204" pitchFamily="34" charset="0"/>
              <a:buChar char="•"/>
            </a:pPr>
            <a:r>
              <a:rPr lang="en-US" sz="1500" b="0" i="0" u="none" strike="noStrike">
                <a:effectLst/>
              </a:rPr>
              <a:t>Yarazeth Garcia Ibarra</a:t>
            </a:r>
            <a:endParaRPr lang="en-US" sz="1500" b="0">
              <a:effectLst/>
            </a:endParaRPr>
          </a:p>
          <a:p>
            <a:pPr indent="-228600" algn="l">
              <a:spcBef>
                <a:spcPts val="0"/>
              </a:spcBef>
              <a:spcAft>
                <a:spcPts val="600"/>
              </a:spcAft>
              <a:buFont typeface="Arial" panose="020B0604020202020204" pitchFamily="34" charset="0"/>
              <a:buChar char="•"/>
            </a:pPr>
            <a:r>
              <a:rPr lang="en-US" sz="1500" b="0" i="0" u="none" strike="noStrike">
                <a:effectLst/>
              </a:rPr>
              <a:t>Koichiro Suzuki</a:t>
            </a:r>
            <a:br>
              <a:rPr lang="en-US" sz="1500"/>
            </a:br>
            <a:endParaRPr lang="en-US" sz="1500"/>
          </a:p>
        </p:txBody>
      </p:sp>
    </p:spTree>
    <p:extLst>
      <p:ext uri="{BB962C8B-B14F-4D97-AF65-F5344CB8AC3E}">
        <p14:creationId xmlns:p14="http://schemas.microsoft.com/office/powerpoint/2010/main" val="2535401644"/>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5" name="Rectangle 1039">
            <a:extLst>
              <a:ext uri="{FF2B5EF4-FFF2-40B4-BE49-F238E27FC236}">
                <a16:creationId xmlns:a16="http://schemas.microsoft.com/office/drawing/2014/main" id="{605494DE-B078-4D87-BB01-C84320618D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6" name="Rectangle 1041">
            <a:extLst>
              <a:ext uri="{FF2B5EF4-FFF2-40B4-BE49-F238E27FC236}">
                <a16:creationId xmlns:a16="http://schemas.microsoft.com/office/drawing/2014/main" id="{9A0576B0-CD8C-4661-95C8-A9F2CE7CD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467712" y="-3324"/>
            <a:ext cx="4724288" cy="6861324"/>
          </a:xfrm>
          <a:prstGeom prst="rect">
            <a:avLst/>
          </a:prstGeom>
          <a:solidFill>
            <a:srgbClr val="000000">
              <a:alpha val="8039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4" name="Freeform: Shape 1043">
            <a:extLst>
              <a:ext uri="{FF2B5EF4-FFF2-40B4-BE49-F238E27FC236}">
                <a16:creationId xmlns:a16="http://schemas.microsoft.com/office/drawing/2014/main" id="{3FF60E2B-3919-423C-B1FF-56CDE66811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467712" y="0"/>
            <a:ext cx="4319042" cy="6858000"/>
          </a:xfrm>
          <a:custGeom>
            <a:avLst/>
            <a:gdLst>
              <a:gd name="connsiteX0" fmla="*/ 0 w 4319042"/>
              <a:gd name="connsiteY0" fmla="*/ 0 h 6858000"/>
              <a:gd name="connsiteX1" fmla="*/ 1142888 w 4319042"/>
              <a:gd name="connsiteY1" fmla="*/ 0 h 6858000"/>
              <a:gd name="connsiteX2" fmla="*/ 4319042 w 4319042"/>
              <a:gd name="connsiteY2" fmla="*/ 6858000 h 6858000"/>
              <a:gd name="connsiteX3" fmla="*/ 0 w 43190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319042" h="6858000">
                <a:moveTo>
                  <a:pt x="0" y="0"/>
                </a:moveTo>
                <a:lnTo>
                  <a:pt x="1142888" y="0"/>
                </a:lnTo>
                <a:lnTo>
                  <a:pt x="4319042" y="6858000"/>
                </a:lnTo>
                <a:lnTo>
                  <a:pt x="0" y="6858000"/>
                </a:lnTo>
                <a:close/>
              </a:path>
            </a:pathLst>
          </a:custGeom>
          <a:solidFill>
            <a:srgbClr val="000000">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extBox 3">
            <a:extLst>
              <a:ext uri="{FF2B5EF4-FFF2-40B4-BE49-F238E27FC236}">
                <a16:creationId xmlns:a16="http://schemas.microsoft.com/office/drawing/2014/main" id="{A77E3199-455D-A90C-6891-A8712A0F63AC}"/>
              </a:ext>
            </a:extLst>
          </p:cNvPr>
          <p:cNvSpPr txBox="1"/>
          <p:nvPr/>
        </p:nvSpPr>
        <p:spPr>
          <a:xfrm>
            <a:off x="8222550" y="1122363"/>
            <a:ext cx="3308130" cy="2387600"/>
          </a:xfrm>
          <a:prstGeom prst="rect">
            <a:avLst/>
          </a:prstGeom>
        </p:spPr>
        <p:txBody>
          <a:bodyPr vert="horz" lIns="91440" tIns="45720" rIns="91440" bIns="45720" rtlCol="0" anchor="b">
            <a:normAutofit/>
          </a:bodyPr>
          <a:lstStyle/>
          <a:p>
            <a:pPr defTabSz="914400">
              <a:lnSpc>
                <a:spcPct val="90000"/>
              </a:lnSpc>
              <a:spcBef>
                <a:spcPct val="0"/>
              </a:spcBef>
              <a:spcAft>
                <a:spcPts val="600"/>
              </a:spcAft>
            </a:pPr>
            <a:r>
              <a:rPr lang="en-US" sz="3000" i="1" kern="1200" dirty="0">
                <a:solidFill>
                  <a:srgbClr val="FFFFFF"/>
                </a:solidFill>
                <a:effectLst/>
                <a:latin typeface="+mj-lt"/>
                <a:ea typeface="+mj-ea"/>
                <a:cs typeface="+mj-cs"/>
              </a:rPr>
              <a:t>The following graph shows the distribution of missing values in the data.</a:t>
            </a:r>
            <a:endParaRPr lang="en-US" sz="3000" kern="1200" dirty="0">
              <a:solidFill>
                <a:srgbClr val="FFFFFF"/>
              </a:solidFill>
              <a:latin typeface="+mj-lt"/>
              <a:ea typeface="+mj-ea"/>
              <a:cs typeface="+mj-cs"/>
            </a:endParaRPr>
          </a:p>
        </p:txBody>
      </p:sp>
      <p:pic>
        <p:nvPicPr>
          <p:cNvPr id="1026" name="Picture 2">
            <a:extLst>
              <a:ext uri="{FF2B5EF4-FFF2-40B4-BE49-F238E27FC236}">
                <a16:creationId xmlns:a16="http://schemas.microsoft.com/office/drawing/2014/main" id="{7DF11BB1-6F01-FE2F-519E-3EFCD5ED56E9}"/>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05246" y="643467"/>
            <a:ext cx="6657220" cy="55710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1523541"/>
      </p:ext>
    </p:extLst>
  </p:cSld>
  <p:clrMapOvr>
    <a:overrideClrMapping bg1="lt1" tx1="dk1" bg2="lt2" tx2="dk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5" name="Rectangle 2054">
            <a:extLst>
              <a:ext uri="{FF2B5EF4-FFF2-40B4-BE49-F238E27FC236}">
                <a16:creationId xmlns:a16="http://schemas.microsoft.com/office/drawing/2014/main" id="{605494DE-B078-4D87-BB01-C84320618D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7" name="Rectangle 2056">
            <a:extLst>
              <a:ext uri="{FF2B5EF4-FFF2-40B4-BE49-F238E27FC236}">
                <a16:creationId xmlns:a16="http://schemas.microsoft.com/office/drawing/2014/main" id="{9A0576B0-CD8C-4661-95C8-A9F2CE7CD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467712" y="-3324"/>
            <a:ext cx="4724288" cy="6861324"/>
          </a:xfrm>
          <a:prstGeom prst="rect">
            <a:avLst/>
          </a:prstGeom>
          <a:solidFill>
            <a:srgbClr val="000000">
              <a:alpha val="8039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9" name="Freeform: Shape 2058">
            <a:extLst>
              <a:ext uri="{FF2B5EF4-FFF2-40B4-BE49-F238E27FC236}">
                <a16:creationId xmlns:a16="http://schemas.microsoft.com/office/drawing/2014/main" id="{3FF60E2B-3919-423C-B1FF-56CDE66811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467712" y="0"/>
            <a:ext cx="4319042" cy="6858000"/>
          </a:xfrm>
          <a:custGeom>
            <a:avLst/>
            <a:gdLst>
              <a:gd name="connsiteX0" fmla="*/ 0 w 4319042"/>
              <a:gd name="connsiteY0" fmla="*/ 0 h 6858000"/>
              <a:gd name="connsiteX1" fmla="*/ 1142888 w 4319042"/>
              <a:gd name="connsiteY1" fmla="*/ 0 h 6858000"/>
              <a:gd name="connsiteX2" fmla="*/ 4319042 w 4319042"/>
              <a:gd name="connsiteY2" fmla="*/ 6858000 h 6858000"/>
              <a:gd name="connsiteX3" fmla="*/ 0 w 43190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319042" h="6858000">
                <a:moveTo>
                  <a:pt x="0" y="0"/>
                </a:moveTo>
                <a:lnTo>
                  <a:pt x="1142888" y="0"/>
                </a:lnTo>
                <a:lnTo>
                  <a:pt x="4319042" y="6858000"/>
                </a:lnTo>
                <a:lnTo>
                  <a:pt x="0" y="6858000"/>
                </a:lnTo>
                <a:close/>
              </a:path>
            </a:pathLst>
          </a:custGeom>
          <a:solidFill>
            <a:srgbClr val="000000">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EC2A6EE6-452F-9A0F-BDFF-152282D883C7}"/>
              </a:ext>
            </a:extLst>
          </p:cNvPr>
          <p:cNvSpPr>
            <a:spLocks noGrp="1"/>
          </p:cNvSpPr>
          <p:nvPr>
            <p:ph type="title"/>
          </p:nvPr>
        </p:nvSpPr>
        <p:spPr>
          <a:xfrm>
            <a:off x="8222550" y="1122363"/>
            <a:ext cx="3308130" cy="2387600"/>
          </a:xfrm>
        </p:spPr>
        <p:txBody>
          <a:bodyPr vert="horz" lIns="91440" tIns="45720" rIns="91440" bIns="45720" rtlCol="0" anchor="b">
            <a:normAutofit fontScale="90000"/>
          </a:bodyPr>
          <a:lstStyle/>
          <a:p>
            <a:r>
              <a:rPr lang="en-US" sz="5400" i="1" kern="1200" dirty="0">
                <a:solidFill>
                  <a:srgbClr val="FFFFFF"/>
                </a:solidFill>
                <a:latin typeface="+mj-lt"/>
                <a:ea typeface="+mj-ea"/>
                <a:cs typeface="+mj-cs"/>
              </a:rPr>
              <a:t>All the missing values were removed </a:t>
            </a:r>
          </a:p>
        </p:txBody>
      </p:sp>
      <p:pic>
        <p:nvPicPr>
          <p:cNvPr id="2050" name="Picture 2">
            <a:extLst>
              <a:ext uri="{FF2B5EF4-FFF2-40B4-BE49-F238E27FC236}">
                <a16:creationId xmlns:a16="http://schemas.microsoft.com/office/drawing/2014/main" id="{F7C22C87-7145-DACC-212D-1A0369B0551E}"/>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05247" y="643467"/>
            <a:ext cx="6657220" cy="557106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E8ED4CF-0D67-1296-ECBA-944481BB7ACA}"/>
              </a:ext>
            </a:extLst>
          </p:cNvPr>
          <p:cNvSpPr txBox="1"/>
          <p:nvPr/>
        </p:nvSpPr>
        <p:spPr>
          <a:xfrm>
            <a:off x="8222550" y="3629188"/>
            <a:ext cx="2366962" cy="369332"/>
          </a:xfrm>
          <a:prstGeom prst="rect">
            <a:avLst/>
          </a:prstGeom>
          <a:noFill/>
        </p:spPr>
        <p:txBody>
          <a:bodyPr wrap="square">
            <a:spAutoFit/>
          </a:bodyPr>
          <a:lstStyle/>
          <a:p>
            <a:r>
              <a:rPr lang="en-US" dirty="0" err="1">
                <a:solidFill>
                  <a:schemeClr val="bg1"/>
                </a:solidFill>
                <a:effectLst/>
              </a:rPr>
              <a:t>df</a:t>
            </a:r>
            <a:r>
              <a:rPr lang="en-US" b="1" dirty="0">
                <a:solidFill>
                  <a:schemeClr val="bg1"/>
                </a:solidFill>
                <a:effectLst/>
              </a:rPr>
              <a:t>=</a:t>
            </a:r>
            <a:r>
              <a:rPr lang="en-US" dirty="0" err="1">
                <a:solidFill>
                  <a:schemeClr val="bg1"/>
                </a:solidFill>
                <a:effectLst/>
              </a:rPr>
              <a:t>df</a:t>
            </a:r>
            <a:r>
              <a:rPr lang="en-US" b="1" dirty="0" err="1">
                <a:solidFill>
                  <a:schemeClr val="bg1"/>
                </a:solidFill>
                <a:effectLst/>
              </a:rPr>
              <a:t>.</a:t>
            </a:r>
            <a:r>
              <a:rPr lang="en-US" dirty="0" err="1">
                <a:solidFill>
                  <a:schemeClr val="bg1"/>
                </a:solidFill>
                <a:effectLst/>
              </a:rPr>
              <a:t>dropna</a:t>
            </a:r>
            <a:r>
              <a:rPr lang="en-US" dirty="0">
                <a:solidFill>
                  <a:schemeClr val="bg1"/>
                </a:solidFill>
                <a:effectLst/>
              </a:rPr>
              <a:t>()</a:t>
            </a:r>
            <a:endParaRPr lang="en-MX" dirty="0">
              <a:solidFill>
                <a:schemeClr val="bg1"/>
              </a:solidFill>
            </a:endParaRPr>
          </a:p>
        </p:txBody>
      </p:sp>
      <p:sp>
        <p:nvSpPr>
          <p:cNvPr id="6" name="TextBox 5">
            <a:extLst>
              <a:ext uri="{FF2B5EF4-FFF2-40B4-BE49-F238E27FC236}">
                <a16:creationId xmlns:a16="http://schemas.microsoft.com/office/drawing/2014/main" id="{D22D0D70-E5F9-B242-3194-1D6BCE117A7B}"/>
              </a:ext>
            </a:extLst>
          </p:cNvPr>
          <p:cNvSpPr txBox="1"/>
          <p:nvPr/>
        </p:nvSpPr>
        <p:spPr>
          <a:xfrm>
            <a:off x="8075581" y="4568709"/>
            <a:ext cx="4319042" cy="369332"/>
          </a:xfrm>
          <a:prstGeom prst="rect">
            <a:avLst/>
          </a:prstGeom>
          <a:noFill/>
        </p:spPr>
        <p:txBody>
          <a:bodyPr wrap="square">
            <a:spAutoFit/>
          </a:bodyPr>
          <a:lstStyle/>
          <a:p>
            <a:r>
              <a:rPr lang="en-US" i="1" dirty="0">
                <a:solidFill>
                  <a:schemeClr val="bg1"/>
                </a:solidFill>
                <a:effectLst/>
              </a:rPr>
              <a:t>#As a result, 2071176 data remained. </a:t>
            </a:r>
            <a:endParaRPr lang="en-MX" dirty="0">
              <a:solidFill>
                <a:schemeClr val="bg1"/>
              </a:solidFill>
            </a:endParaRPr>
          </a:p>
        </p:txBody>
      </p:sp>
    </p:spTree>
    <p:extLst>
      <p:ext uri="{BB962C8B-B14F-4D97-AF65-F5344CB8AC3E}">
        <p14:creationId xmlns:p14="http://schemas.microsoft.com/office/powerpoint/2010/main" val="3414630648"/>
      </p:ext>
    </p:extLst>
  </p:cSld>
  <p:clrMapOvr>
    <a:overrideClrMapping bg1="lt1" tx1="dk1" bg2="lt2" tx2="dk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9" name="Rectangle 3078">
            <a:extLst>
              <a:ext uri="{FF2B5EF4-FFF2-40B4-BE49-F238E27FC236}">
                <a16:creationId xmlns:a16="http://schemas.microsoft.com/office/drawing/2014/main" id="{605494DE-B078-4D87-BB01-C84320618D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1" name="Rectangle 3080">
            <a:extLst>
              <a:ext uri="{FF2B5EF4-FFF2-40B4-BE49-F238E27FC236}">
                <a16:creationId xmlns:a16="http://schemas.microsoft.com/office/drawing/2014/main" id="{9A0576B0-CD8C-4661-95C8-A9F2CE7CD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4724288" cy="6861324"/>
          </a:xfrm>
          <a:prstGeom prst="rect">
            <a:avLst/>
          </a:prstGeom>
          <a:solidFill>
            <a:srgbClr val="000000">
              <a:alpha val="8039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3" name="Freeform: Shape 3082">
            <a:extLst>
              <a:ext uri="{FF2B5EF4-FFF2-40B4-BE49-F238E27FC236}">
                <a16:creationId xmlns:a16="http://schemas.microsoft.com/office/drawing/2014/main" id="{3FF60E2B-3919-423C-B1FF-56CDE66811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319042" cy="6858000"/>
          </a:xfrm>
          <a:custGeom>
            <a:avLst/>
            <a:gdLst>
              <a:gd name="connsiteX0" fmla="*/ 0 w 4319042"/>
              <a:gd name="connsiteY0" fmla="*/ 0 h 6858000"/>
              <a:gd name="connsiteX1" fmla="*/ 1142888 w 4319042"/>
              <a:gd name="connsiteY1" fmla="*/ 0 h 6858000"/>
              <a:gd name="connsiteX2" fmla="*/ 4319042 w 4319042"/>
              <a:gd name="connsiteY2" fmla="*/ 6858000 h 6858000"/>
              <a:gd name="connsiteX3" fmla="*/ 0 w 43190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319042" h="6858000">
                <a:moveTo>
                  <a:pt x="0" y="0"/>
                </a:moveTo>
                <a:lnTo>
                  <a:pt x="1142888" y="0"/>
                </a:lnTo>
                <a:lnTo>
                  <a:pt x="4319042" y="6858000"/>
                </a:lnTo>
                <a:lnTo>
                  <a:pt x="0" y="6858000"/>
                </a:lnTo>
                <a:close/>
              </a:path>
            </a:pathLst>
          </a:custGeom>
          <a:solidFill>
            <a:srgbClr val="000000">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60687726-DCF2-3C1F-965D-25BF65EEA099}"/>
              </a:ext>
            </a:extLst>
          </p:cNvPr>
          <p:cNvSpPr>
            <a:spLocks noGrp="1"/>
          </p:cNvSpPr>
          <p:nvPr>
            <p:ph type="title"/>
          </p:nvPr>
        </p:nvSpPr>
        <p:spPr>
          <a:xfrm>
            <a:off x="325246" y="344082"/>
            <a:ext cx="3308130" cy="1484256"/>
          </a:xfrm>
        </p:spPr>
        <p:txBody>
          <a:bodyPr vert="horz" lIns="91440" tIns="45720" rIns="91440" bIns="45720" rtlCol="0" anchor="b">
            <a:normAutofit fontScale="90000"/>
          </a:bodyPr>
          <a:lstStyle/>
          <a:p>
            <a:r>
              <a:rPr lang="en-US" sz="5400" kern="1200" dirty="0">
                <a:solidFill>
                  <a:srgbClr val="FFFFFF"/>
                </a:solidFill>
                <a:latin typeface="+mj-lt"/>
                <a:ea typeface="+mj-ea"/>
                <a:cs typeface="+mj-cs"/>
              </a:rPr>
              <a:t>Treating outliers</a:t>
            </a:r>
          </a:p>
        </p:txBody>
      </p:sp>
      <p:pic>
        <p:nvPicPr>
          <p:cNvPr id="3074" name="Picture 2">
            <a:extLst>
              <a:ext uri="{FF2B5EF4-FFF2-40B4-BE49-F238E27FC236}">
                <a16:creationId xmlns:a16="http://schemas.microsoft.com/office/drawing/2014/main" id="{5728CA08-5F88-6DA3-E848-2D2ABBD34ED4}"/>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320996" y="1270851"/>
            <a:ext cx="6274296" cy="431629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577C5136-6EA9-6E8C-8284-CE1267B691F4}"/>
              </a:ext>
            </a:extLst>
          </p:cNvPr>
          <p:cNvSpPr txBox="1"/>
          <p:nvPr/>
        </p:nvSpPr>
        <p:spPr>
          <a:xfrm>
            <a:off x="505456" y="2414588"/>
            <a:ext cx="3308130" cy="1200329"/>
          </a:xfrm>
          <a:prstGeom prst="rect">
            <a:avLst/>
          </a:prstGeom>
          <a:noFill/>
        </p:spPr>
        <p:txBody>
          <a:bodyPr wrap="square" rtlCol="0">
            <a:spAutoFit/>
          </a:bodyPr>
          <a:lstStyle/>
          <a:p>
            <a:r>
              <a:rPr lang="en-US" i="1" dirty="0">
                <a:solidFill>
                  <a:schemeClr val="bg1"/>
                </a:solidFill>
                <a:effectLst/>
              </a:rPr>
              <a:t>This graph shows the 'review/time per review/score’.</a:t>
            </a:r>
          </a:p>
          <a:p>
            <a:r>
              <a:rPr lang="en-US" i="1" dirty="0">
                <a:solidFill>
                  <a:schemeClr val="bg1"/>
                </a:solidFill>
              </a:rPr>
              <a:t>And the existence of outliers in ‘review/time’</a:t>
            </a:r>
            <a:r>
              <a:rPr lang="en-US" i="1" dirty="0">
                <a:solidFill>
                  <a:schemeClr val="bg1"/>
                </a:solidFill>
                <a:effectLst/>
              </a:rPr>
              <a:t> </a:t>
            </a:r>
            <a:endParaRPr lang="en-MX" dirty="0">
              <a:solidFill>
                <a:schemeClr val="bg1"/>
              </a:solidFill>
            </a:endParaRPr>
          </a:p>
        </p:txBody>
      </p:sp>
    </p:spTree>
    <p:extLst>
      <p:ext uri="{BB962C8B-B14F-4D97-AF65-F5344CB8AC3E}">
        <p14:creationId xmlns:p14="http://schemas.microsoft.com/office/powerpoint/2010/main" val="1725037206"/>
      </p:ext>
    </p:extLst>
  </p:cSld>
  <p:clrMapOvr>
    <a:overrideClrMapping bg1="lt1" tx1="dk1" bg2="lt2" tx2="dk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284B499-8226-5D28-AB0D-6A16EA976060}"/>
              </a:ext>
            </a:extLst>
          </p:cNvPr>
          <p:cNvSpPr txBox="1"/>
          <p:nvPr/>
        </p:nvSpPr>
        <p:spPr>
          <a:xfrm>
            <a:off x="684609" y="1781472"/>
            <a:ext cx="10822782" cy="369332"/>
          </a:xfrm>
          <a:prstGeom prst="rect">
            <a:avLst/>
          </a:prstGeom>
          <a:noFill/>
        </p:spPr>
        <p:txBody>
          <a:bodyPr wrap="square">
            <a:spAutoFit/>
          </a:bodyPr>
          <a:lstStyle/>
          <a:p>
            <a:r>
              <a:rPr lang="en-US" i="1" dirty="0">
                <a:effectLst/>
              </a:rPr>
              <a:t>#</a:t>
            </a:r>
            <a:r>
              <a:rPr lang="en-US" i="1" dirty="0"/>
              <a:t>After</a:t>
            </a:r>
            <a:r>
              <a:rPr lang="en-US" i="1" dirty="0">
                <a:effectLst/>
              </a:rPr>
              <a:t> checking the outliers in 'review/time’ there were  "-1” values.</a:t>
            </a:r>
            <a:endParaRPr lang="en-MX" dirty="0"/>
          </a:p>
        </p:txBody>
      </p:sp>
      <p:pic>
        <p:nvPicPr>
          <p:cNvPr id="8" name="Picture 7" descr="Graphical user interface, application&#10;&#10;Description automatically generated">
            <a:extLst>
              <a:ext uri="{FF2B5EF4-FFF2-40B4-BE49-F238E27FC236}">
                <a16:creationId xmlns:a16="http://schemas.microsoft.com/office/drawing/2014/main" id="{1CEAAD26-12DB-5BBC-774A-9FD6548D8BB1}"/>
              </a:ext>
            </a:extLst>
          </p:cNvPr>
          <p:cNvPicPr>
            <a:picLocks noChangeAspect="1"/>
          </p:cNvPicPr>
          <p:nvPr/>
        </p:nvPicPr>
        <p:blipFill>
          <a:blip r:embed="rId2"/>
          <a:stretch>
            <a:fillRect/>
          </a:stretch>
        </p:blipFill>
        <p:spPr>
          <a:xfrm>
            <a:off x="1007268" y="2426642"/>
            <a:ext cx="10177463" cy="2261892"/>
          </a:xfrm>
          <a:prstGeom prst="rect">
            <a:avLst/>
          </a:prstGeom>
        </p:spPr>
      </p:pic>
      <p:sp>
        <p:nvSpPr>
          <p:cNvPr id="11" name="Title 10">
            <a:extLst>
              <a:ext uri="{FF2B5EF4-FFF2-40B4-BE49-F238E27FC236}">
                <a16:creationId xmlns:a16="http://schemas.microsoft.com/office/drawing/2014/main" id="{047DD519-7757-A90F-99EA-40BC3B7B9586}"/>
              </a:ext>
            </a:extLst>
          </p:cNvPr>
          <p:cNvSpPr>
            <a:spLocks noGrp="1"/>
          </p:cNvSpPr>
          <p:nvPr>
            <p:ph type="title"/>
          </p:nvPr>
        </p:nvSpPr>
        <p:spPr/>
        <p:txBody>
          <a:bodyPr/>
          <a:lstStyle/>
          <a:p>
            <a:r>
              <a:rPr lang="en-MX" dirty="0"/>
              <a:t>Treating outliers</a:t>
            </a:r>
          </a:p>
        </p:txBody>
      </p:sp>
      <p:sp>
        <p:nvSpPr>
          <p:cNvPr id="12" name="Oval 11">
            <a:extLst>
              <a:ext uri="{FF2B5EF4-FFF2-40B4-BE49-F238E27FC236}">
                <a16:creationId xmlns:a16="http://schemas.microsoft.com/office/drawing/2014/main" id="{865769C1-42AD-67A8-7B71-D07B8C71432D}"/>
              </a:ext>
            </a:extLst>
          </p:cNvPr>
          <p:cNvSpPr/>
          <p:nvPr/>
        </p:nvSpPr>
        <p:spPr>
          <a:xfrm>
            <a:off x="4046935" y="2649797"/>
            <a:ext cx="539353" cy="2038737"/>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X" dirty="0"/>
          </a:p>
        </p:txBody>
      </p:sp>
      <p:sp>
        <p:nvSpPr>
          <p:cNvPr id="14" name="TextBox 13">
            <a:extLst>
              <a:ext uri="{FF2B5EF4-FFF2-40B4-BE49-F238E27FC236}">
                <a16:creationId xmlns:a16="http://schemas.microsoft.com/office/drawing/2014/main" id="{7FE36173-98EA-70C2-AD80-F6AB0F663555}"/>
              </a:ext>
            </a:extLst>
          </p:cNvPr>
          <p:cNvSpPr txBox="1"/>
          <p:nvPr/>
        </p:nvSpPr>
        <p:spPr>
          <a:xfrm>
            <a:off x="838200" y="4958834"/>
            <a:ext cx="2971967" cy="369332"/>
          </a:xfrm>
          <a:prstGeom prst="rect">
            <a:avLst/>
          </a:prstGeom>
          <a:noFill/>
        </p:spPr>
        <p:txBody>
          <a:bodyPr wrap="none" rtlCol="0">
            <a:spAutoFit/>
          </a:bodyPr>
          <a:lstStyle/>
          <a:p>
            <a:r>
              <a:rPr lang="en-MX" dirty="0"/>
              <a:t>#Those values were removed </a:t>
            </a:r>
          </a:p>
        </p:txBody>
      </p:sp>
      <p:sp>
        <p:nvSpPr>
          <p:cNvPr id="17" name="TextBox 16">
            <a:extLst>
              <a:ext uri="{FF2B5EF4-FFF2-40B4-BE49-F238E27FC236}">
                <a16:creationId xmlns:a16="http://schemas.microsoft.com/office/drawing/2014/main" id="{24EC028D-8200-F268-0825-25FFB16E05D5}"/>
              </a:ext>
            </a:extLst>
          </p:cNvPr>
          <p:cNvSpPr txBox="1"/>
          <p:nvPr/>
        </p:nvSpPr>
        <p:spPr>
          <a:xfrm>
            <a:off x="1266230" y="5413800"/>
            <a:ext cx="6100762" cy="369332"/>
          </a:xfrm>
          <a:prstGeom prst="rect">
            <a:avLst/>
          </a:prstGeom>
          <a:noFill/>
        </p:spPr>
        <p:txBody>
          <a:bodyPr wrap="square">
            <a:spAutoFit/>
          </a:bodyPr>
          <a:lstStyle/>
          <a:p>
            <a:r>
              <a:rPr lang="en-US" dirty="0" err="1">
                <a:effectLst/>
              </a:rPr>
              <a:t>df</a:t>
            </a:r>
            <a:r>
              <a:rPr lang="en-US" b="1" dirty="0">
                <a:effectLst/>
              </a:rPr>
              <a:t>=</a:t>
            </a:r>
            <a:r>
              <a:rPr lang="en-US" dirty="0" err="1">
                <a:effectLst/>
              </a:rPr>
              <a:t>df</a:t>
            </a:r>
            <a:r>
              <a:rPr lang="en-US" dirty="0">
                <a:effectLst/>
              </a:rPr>
              <a:t>[</a:t>
            </a:r>
            <a:r>
              <a:rPr lang="en-US" dirty="0" err="1">
                <a:effectLst/>
              </a:rPr>
              <a:t>df</a:t>
            </a:r>
            <a:r>
              <a:rPr lang="en-US" dirty="0">
                <a:effectLst/>
              </a:rPr>
              <a:t>['review/time']</a:t>
            </a:r>
            <a:r>
              <a:rPr lang="en-US" dirty="0"/>
              <a:t> </a:t>
            </a:r>
            <a:r>
              <a:rPr lang="en-US" b="1" dirty="0">
                <a:effectLst/>
              </a:rPr>
              <a:t>!=</a:t>
            </a:r>
            <a:r>
              <a:rPr lang="en-US" dirty="0"/>
              <a:t> </a:t>
            </a:r>
            <a:r>
              <a:rPr lang="en-US" b="1" dirty="0">
                <a:effectLst/>
              </a:rPr>
              <a:t>-</a:t>
            </a:r>
            <a:r>
              <a:rPr lang="en-US" dirty="0">
                <a:effectLst/>
              </a:rPr>
              <a:t>1]</a:t>
            </a:r>
            <a:endParaRPr lang="en-MX" dirty="0"/>
          </a:p>
        </p:txBody>
      </p:sp>
    </p:spTree>
    <p:extLst>
      <p:ext uri="{BB962C8B-B14F-4D97-AF65-F5344CB8AC3E}">
        <p14:creationId xmlns:p14="http://schemas.microsoft.com/office/powerpoint/2010/main" val="21317857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687726-DCF2-3C1F-965D-25BF65EEA099}"/>
              </a:ext>
            </a:extLst>
          </p:cNvPr>
          <p:cNvSpPr>
            <a:spLocks noGrp="1"/>
          </p:cNvSpPr>
          <p:nvPr>
            <p:ph type="title"/>
          </p:nvPr>
        </p:nvSpPr>
        <p:spPr>
          <a:xfrm>
            <a:off x="648929" y="629266"/>
            <a:ext cx="3505495" cy="1622321"/>
          </a:xfrm>
        </p:spPr>
        <p:txBody>
          <a:bodyPr vert="horz" lIns="91440" tIns="45720" rIns="91440" bIns="45720" rtlCol="0" anchor="ctr">
            <a:normAutofit/>
          </a:bodyPr>
          <a:lstStyle/>
          <a:p>
            <a:r>
              <a:rPr lang="en-US" kern="1200">
                <a:solidFill>
                  <a:schemeClr val="tx1"/>
                </a:solidFill>
                <a:latin typeface="+mj-lt"/>
                <a:ea typeface="+mj-ea"/>
                <a:cs typeface="+mj-cs"/>
              </a:rPr>
              <a:t>Treating outliers</a:t>
            </a:r>
          </a:p>
        </p:txBody>
      </p:sp>
      <p:sp>
        <p:nvSpPr>
          <p:cNvPr id="3" name="TextBox 2">
            <a:extLst>
              <a:ext uri="{FF2B5EF4-FFF2-40B4-BE49-F238E27FC236}">
                <a16:creationId xmlns:a16="http://schemas.microsoft.com/office/drawing/2014/main" id="{577C5136-6EA9-6E8C-8284-CE1267B691F4}"/>
              </a:ext>
            </a:extLst>
          </p:cNvPr>
          <p:cNvSpPr txBox="1"/>
          <p:nvPr/>
        </p:nvSpPr>
        <p:spPr>
          <a:xfrm>
            <a:off x="648930" y="3067050"/>
            <a:ext cx="3505494" cy="1190625"/>
          </a:xfrm>
          <a:prstGeom prst="rect">
            <a:avLst/>
          </a:prstGeom>
        </p:spPr>
        <p:txBody>
          <a:bodyPr vert="horz" lIns="91440" tIns="45720" rIns="91440" bIns="45720" rtlCol="0">
            <a:normAutofit/>
          </a:bodyPr>
          <a:lstStyle/>
          <a:p>
            <a:pPr defTabSz="914400">
              <a:lnSpc>
                <a:spcPct val="90000"/>
              </a:lnSpc>
              <a:spcAft>
                <a:spcPts val="600"/>
              </a:spcAft>
            </a:pPr>
            <a:r>
              <a:rPr lang="en-US" sz="2000" i="1" dirty="0">
                <a:effectLst/>
              </a:rPr>
              <a:t>This graph shows that there´s no more outliers in 'review/time’.</a:t>
            </a:r>
          </a:p>
        </p:txBody>
      </p:sp>
      <p:sp>
        <p:nvSpPr>
          <p:cNvPr id="9" name="Rectangle 8">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2">
            <a:extLst>
              <a:ext uri="{FF2B5EF4-FFF2-40B4-BE49-F238E27FC236}">
                <a16:creationId xmlns:a16="http://schemas.microsoft.com/office/drawing/2014/main" id="{456F85AB-2063-26B0-5965-1DE0900EECAB}"/>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405862" y="1400174"/>
            <a:ext cx="6019331" cy="4097651"/>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18308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AE785D-D8B4-635C-F5CF-8F6028815320}"/>
              </a:ext>
            </a:extLst>
          </p:cNvPr>
          <p:cNvSpPr>
            <a:spLocks noGrp="1"/>
          </p:cNvSpPr>
          <p:nvPr>
            <p:ph type="title"/>
          </p:nvPr>
        </p:nvSpPr>
        <p:spPr/>
        <p:txBody>
          <a:bodyPr/>
          <a:lstStyle/>
          <a:p>
            <a:r>
              <a:rPr lang="en-MX" dirty="0"/>
              <a:t>Treating outliers</a:t>
            </a:r>
          </a:p>
        </p:txBody>
      </p:sp>
      <p:sp>
        <p:nvSpPr>
          <p:cNvPr id="5" name="TextBox 4">
            <a:extLst>
              <a:ext uri="{FF2B5EF4-FFF2-40B4-BE49-F238E27FC236}">
                <a16:creationId xmlns:a16="http://schemas.microsoft.com/office/drawing/2014/main" id="{737383D0-80AB-A4BF-3765-06819684C3E8}"/>
              </a:ext>
            </a:extLst>
          </p:cNvPr>
          <p:cNvSpPr txBox="1"/>
          <p:nvPr/>
        </p:nvSpPr>
        <p:spPr>
          <a:xfrm>
            <a:off x="838199" y="1298566"/>
            <a:ext cx="6643678" cy="369332"/>
          </a:xfrm>
          <a:prstGeom prst="rect">
            <a:avLst/>
          </a:prstGeom>
          <a:noFill/>
        </p:spPr>
        <p:txBody>
          <a:bodyPr wrap="none" rtlCol="0">
            <a:spAutoFit/>
          </a:bodyPr>
          <a:lstStyle/>
          <a:p>
            <a:r>
              <a:rPr lang="en-MX" dirty="0"/>
              <a:t>In the variable </a:t>
            </a:r>
            <a:r>
              <a:rPr lang="en-US" i="1" dirty="0">
                <a:effectLst/>
              </a:rPr>
              <a:t>"</a:t>
            </a:r>
            <a:r>
              <a:rPr lang="en-US" i="1" dirty="0" err="1">
                <a:effectLst/>
              </a:rPr>
              <a:t>publishedDate</a:t>
            </a:r>
            <a:r>
              <a:rPr lang="en-US" i="1" dirty="0">
                <a:effectLst/>
              </a:rPr>
              <a:t>”, there were multiple abnormal values </a:t>
            </a:r>
            <a:endParaRPr lang="en-MX" dirty="0"/>
          </a:p>
        </p:txBody>
      </p:sp>
      <p:pic>
        <p:nvPicPr>
          <p:cNvPr id="9" name="Picture 8" descr="A picture containing table&#10;&#10;Description automatically generated">
            <a:extLst>
              <a:ext uri="{FF2B5EF4-FFF2-40B4-BE49-F238E27FC236}">
                <a16:creationId xmlns:a16="http://schemas.microsoft.com/office/drawing/2014/main" id="{B7C4098F-87DC-5B69-8E79-AE10C2C9EE44}"/>
              </a:ext>
            </a:extLst>
          </p:cNvPr>
          <p:cNvPicPr>
            <a:picLocks noChangeAspect="1"/>
          </p:cNvPicPr>
          <p:nvPr/>
        </p:nvPicPr>
        <p:blipFill>
          <a:blip r:embed="rId2"/>
          <a:stretch>
            <a:fillRect/>
          </a:stretch>
        </p:blipFill>
        <p:spPr>
          <a:xfrm>
            <a:off x="1171573" y="1875354"/>
            <a:ext cx="7772400" cy="1296377"/>
          </a:xfrm>
          <a:prstGeom prst="rect">
            <a:avLst/>
          </a:prstGeom>
        </p:spPr>
      </p:pic>
      <p:pic>
        <p:nvPicPr>
          <p:cNvPr id="11" name="Picture 10" descr="Graphical user interface&#10;&#10;Description automatically generated with medium confidence">
            <a:extLst>
              <a:ext uri="{FF2B5EF4-FFF2-40B4-BE49-F238E27FC236}">
                <a16:creationId xmlns:a16="http://schemas.microsoft.com/office/drawing/2014/main" id="{53B2F40E-4866-C9D8-F661-EC8C4B39BA7B}"/>
              </a:ext>
            </a:extLst>
          </p:cNvPr>
          <p:cNvPicPr>
            <a:picLocks noChangeAspect="1"/>
          </p:cNvPicPr>
          <p:nvPr/>
        </p:nvPicPr>
        <p:blipFill>
          <a:blip r:embed="rId3"/>
          <a:stretch>
            <a:fillRect/>
          </a:stretch>
        </p:blipFill>
        <p:spPr>
          <a:xfrm>
            <a:off x="1835925" y="2831585"/>
            <a:ext cx="7772400" cy="1425428"/>
          </a:xfrm>
          <a:prstGeom prst="rect">
            <a:avLst/>
          </a:prstGeom>
        </p:spPr>
      </p:pic>
      <p:pic>
        <p:nvPicPr>
          <p:cNvPr id="13" name="Picture 12" descr="Graphical user interface&#10;&#10;Description automatically generated with medium confidence">
            <a:extLst>
              <a:ext uri="{FF2B5EF4-FFF2-40B4-BE49-F238E27FC236}">
                <a16:creationId xmlns:a16="http://schemas.microsoft.com/office/drawing/2014/main" id="{24FC9AFC-E449-9535-E88B-30F917E301C7}"/>
              </a:ext>
            </a:extLst>
          </p:cNvPr>
          <p:cNvPicPr>
            <a:picLocks noChangeAspect="1"/>
          </p:cNvPicPr>
          <p:nvPr/>
        </p:nvPicPr>
        <p:blipFill>
          <a:blip r:embed="rId4"/>
          <a:stretch>
            <a:fillRect/>
          </a:stretch>
        </p:blipFill>
        <p:spPr>
          <a:xfrm>
            <a:off x="2500277" y="3686270"/>
            <a:ext cx="7772400" cy="1425428"/>
          </a:xfrm>
          <a:prstGeom prst="rect">
            <a:avLst/>
          </a:prstGeom>
        </p:spPr>
      </p:pic>
      <p:pic>
        <p:nvPicPr>
          <p:cNvPr id="15" name="Picture 14" descr="Graphical user interface, application&#10;&#10;Description automatically generated">
            <a:extLst>
              <a:ext uri="{FF2B5EF4-FFF2-40B4-BE49-F238E27FC236}">
                <a16:creationId xmlns:a16="http://schemas.microsoft.com/office/drawing/2014/main" id="{B4686DAA-2A73-8381-39AA-250079284045}"/>
              </a:ext>
            </a:extLst>
          </p:cNvPr>
          <p:cNvPicPr>
            <a:picLocks noChangeAspect="1"/>
          </p:cNvPicPr>
          <p:nvPr/>
        </p:nvPicPr>
        <p:blipFill>
          <a:blip r:embed="rId5"/>
          <a:stretch>
            <a:fillRect/>
          </a:stretch>
        </p:blipFill>
        <p:spPr>
          <a:xfrm>
            <a:off x="3164629" y="5111697"/>
            <a:ext cx="7772400" cy="1425427"/>
          </a:xfrm>
          <a:prstGeom prst="rect">
            <a:avLst/>
          </a:prstGeom>
        </p:spPr>
      </p:pic>
      <p:sp>
        <p:nvSpPr>
          <p:cNvPr id="16" name="Oval 15">
            <a:extLst>
              <a:ext uri="{FF2B5EF4-FFF2-40B4-BE49-F238E27FC236}">
                <a16:creationId xmlns:a16="http://schemas.microsoft.com/office/drawing/2014/main" id="{2FE7532E-C40E-4538-0A3D-057A5433A018}"/>
              </a:ext>
            </a:extLst>
          </p:cNvPr>
          <p:cNvSpPr/>
          <p:nvPr/>
        </p:nvSpPr>
        <p:spPr>
          <a:xfrm>
            <a:off x="7152075" y="1976900"/>
            <a:ext cx="539353" cy="854684"/>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X" dirty="0"/>
          </a:p>
        </p:txBody>
      </p:sp>
      <p:sp>
        <p:nvSpPr>
          <p:cNvPr id="17" name="Oval 16">
            <a:extLst>
              <a:ext uri="{FF2B5EF4-FFF2-40B4-BE49-F238E27FC236}">
                <a16:creationId xmlns:a16="http://schemas.microsoft.com/office/drawing/2014/main" id="{8B19BD94-F875-19ED-D8CB-357AB0FB0B22}"/>
              </a:ext>
            </a:extLst>
          </p:cNvPr>
          <p:cNvSpPr/>
          <p:nvPr/>
        </p:nvSpPr>
        <p:spPr>
          <a:xfrm>
            <a:off x="7666415" y="2973850"/>
            <a:ext cx="539353" cy="854684"/>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X" dirty="0"/>
          </a:p>
        </p:txBody>
      </p:sp>
      <p:sp>
        <p:nvSpPr>
          <p:cNvPr id="18" name="Oval 17">
            <a:extLst>
              <a:ext uri="{FF2B5EF4-FFF2-40B4-BE49-F238E27FC236}">
                <a16:creationId xmlns:a16="http://schemas.microsoft.com/office/drawing/2014/main" id="{FCE0D63E-09E1-2A4C-1BF9-7ACEAFC81CCB}"/>
              </a:ext>
            </a:extLst>
          </p:cNvPr>
          <p:cNvSpPr/>
          <p:nvPr/>
        </p:nvSpPr>
        <p:spPr>
          <a:xfrm>
            <a:off x="8148628" y="3916868"/>
            <a:ext cx="539353" cy="1194828"/>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X" dirty="0"/>
          </a:p>
        </p:txBody>
      </p:sp>
      <p:sp>
        <p:nvSpPr>
          <p:cNvPr id="20" name="Oval 19">
            <a:extLst>
              <a:ext uri="{FF2B5EF4-FFF2-40B4-BE49-F238E27FC236}">
                <a16:creationId xmlns:a16="http://schemas.microsoft.com/office/drawing/2014/main" id="{BCE5FAC7-25D8-6E86-6754-03AAC0586EC4}"/>
              </a:ext>
            </a:extLst>
          </p:cNvPr>
          <p:cNvSpPr/>
          <p:nvPr/>
        </p:nvSpPr>
        <p:spPr>
          <a:xfrm>
            <a:off x="9218990" y="5440677"/>
            <a:ext cx="539353" cy="1052197"/>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X" dirty="0"/>
          </a:p>
        </p:txBody>
      </p:sp>
      <p:sp>
        <p:nvSpPr>
          <p:cNvPr id="23" name="Explosion 1 22">
            <a:extLst>
              <a:ext uri="{FF2B5EF4-FFF2-40B4-BE49-F238E27FC236}">
                <a16:creationId xmlns:a16="http://schemas.microsoft.com/office/drawing/2014/main" id="{87B1532C-EA3D-96BA-63C5-130FE60F4114}"/>
              </a:ext>
            </a:extLst>
          </p:cNvPr>
          <p:cNvSpPr/>
          <p:nvPr/>
        </p:nvSpPr>
        <p:spPr>
          <a:xfrm>
            <a:off x="9124910" y="1838872"/>
            <a:ext cx="1578789" cy="818318"/>
          </a:xfrm>
          <a:prstGeom prst="irregularSeal1">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MX" i="1" dirty="0">
                <a:effectLst/>
              </a:rPr>
              <a:t>"199?"</a:t>
            </a:r>
            <a:endParaRPr lang="en-MX" dirty="0"/>
          </a:p>
        </p:txBody>
      </p:sp>
      <p:sp>
        <p:nvSpPr>
          <p:cNvPr id="24" name="Explosion 1 23">
            <a:extLst>
              <a:ext uri="{FF2B5EF4-FFF2-40B4-BE49-F238E27FC236}">
                <a16:creationId xmlns:a16="http://schemas.microsoft.com/office/drawing/2014/main" id="{AC57950F-E954-3C8E-15F9-8604DFED3895}"/>
              </a:ext>
            </a:extLst>
          </p:cNvPr>
          <p:cNvSpPr/>
          <p:nvPr/>
        </p:nvSpPr>
        <p:spPr>
          <a:xfrm>
            <a:off x="9758343" y="2832174"/>
            <a:ext cx="1428770" cy="818318"/>
          </a:xfrm>
          <a:prstGeom prst="irregularSeal1">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MX" i="1" dirty="0">
                <a:effectLst/>
              </a:rPr>
              <a:t>"101-"</a:t>
            </a:r>
            <a:endParaRPr lang="en-MX" dirty="0"/>
          </a:p>
        </p:txBody>
      </p:sp>
      <p:sp>
        <p:nvSpPr>
          <p:cNvPr id="25" name="Explosion 1 24">
            <a:extLst>
              <a:ext uri="{FF2B5EF4-FFF2-40B4-BE49-F238E27FC236}">
                <a16:creationId xmlns:a16="http://schemas.microsoft.com/office/drawing/2014/main" id="{9C44D329-F6F9-86F4-E5ED-18EE125347B4}"/>
              </a:ext>
            </a:extLst>
          </p:cNvPr>
          <p:cNvSpPr/>
          <p:nvPr/>
        </p:nvSpPr>
        <p:spPr>
          <a:xfrm>
            <a:off x="10356075" y="4007714"/>
            <a:ext cx="1578788" cy="818318"/>
          </a:xfrm>
          <a:prstGeom prst="irregularSeal1">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MX" i="1" dirty="0">
                <a:effectLst/>
              </a:rPr>
              <a:t>"2030"</a:t>
            </a:r>
            <a:endParaRPr lang="en-MX" dirty="0"/>
          </a:p>
        </p:txBody>
      </p:sp>
      <p:sp>
        <p:nvSpPr>
          <p:cNvPr id="26" name="Explosion 1 25">
            <a:extLst>
              <a:ext uri="{FF2B5EF4-FFF2-40B4-BE49-F238E27FC236}">
                <a16:creationId xmlns:a16="http://schemas.microsoft.com/office/drawing/2014/main" id="{E0E7BD58-4CF1-7BD9-61FE-7B5B950536D4}"/>
              </a:ext>
            </a:extLst>
          </p:cNvPr>
          <p:cNvSpPr/>
          <p:nvPr/>
        </p:nvSpPr>
        <p:spPr>
          <a:xfrm>
            <a:off x="10631081" y="5183254"/>
            <a:ext cx="1578788" cy="818318"/>
          </a:xfrm>
          <a:prstGeom prst="irregularSeal1">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MX" i="1" dirty="0">
                <a:effectLst/>
              </a:rPr>
              <a:t>"19??"</a:t>
            </a:r>
            <a:endParaRPr lang="en-MX" dirty="0"/>
          </a:p>
        </p:txBody>
      </p:sp>
    </p:spTree>
    <p:extLst>
      <p:ext uri="{BB962C8B-B14F-4D97-AF65-F5344CB8AC3E}">
        <p14:creationId xmlns:p14="http://schemas.microsoft.com/office/powerpoint/2010/main" val="12045459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1F99AB-0E38-B22D-AC70-C54EFD0A87EF}"/>
              </a:ext>
            </a:extLst>
          </p:cNvPr>
          <p:cNvSpPr>
            <a:spLocks noGrp="1"/>
          </p:cNvSpPr>
          <p:nvPr>
            <p:ph type="title"/>
          </p:nvPr>
        </p:nvSpPr>
        <p:spPr/>
        <p:txBody>
          <a:bodyPr/>
          <a:lstStyle/>
          <a:p>
            <a:r>
              <a:rPr lang="en-MX"/>
              <a:t>Treating outliers</a:t>
            </a:r>
            <a:endParaRPr lang="en-MX" dirty="0"/>
          </a:p>
        </p:txBody>
      </p:sp>
      <p:sp>
        <p:nvSpPr>
          <p:cNvPr id="6" name="TextBox 5">
            <a:extLst>
              <a:ext uri="{FF2B5EF4-FFF2-40B4-BE49-F238E27FC236}">
                <a16:creationId xmlns:a16="http://schemas.microsoft.com/office/drawing/2014/main" id="{3F1C4FBC-689D-CF60-B771-600C0580210E}"/>
              </a:ext>
            </a:extLst>
          </p:cNvPr>
          <p:cNvSpPr txBox="1"/>
          <p:nvPr/>
        </p:nvSpPr>
        <p:spPr>
          <a:xfrm>
            <a:off x="1381125" y="2678172"/>
            <a:ext cx="6266331" cy="369332"/>
          </a:xfrm>
          <a:prstGeom prst="rect">
            <a:avLst/>
          </a:prstGeom>
          <a:noFill/>
        </p:spPr>
        <p:txBody>
          <a:bodyPr wrap="none" rtlCol="0">
            <a:spAutoFit/>
          </a:bodyPr>
          <a:lstStyle/>
          <a:p>
            <a:pPr marL="342900" indent="-342900">
              <a:buFont typeface="+mj-lt"/>
              <a:buAutoNum type="arabicPeriod" startAt="2"/>
            </a:pPr>
            <a:r>
              <a:rPr lang="en-MX"/>
              <a:t>Irregular values </a:t>
            </a:r>
            <a:r>
              <a:rPr lang="en-MX" i="1">
                <a:effectLst/>
              </a:rPr>
              <a:t>"19??", "199?","101-","2030"</a:t>
            </a:r>
            <a:r>
              <a:rPr lang="en-MX"/>
              <a:t> were removed </a:t>
            </a:r>
            <a:endParaRPr lang="en-MX" dirty="0"/>
          </a:p>
        </p:txBody>
      </p:sp>
      <p:sp>
        <p:nvSpPr>
          <p:cNvPr id="8" name="TextBox 7">
            <a:extLst>
              <a:ext uri="{FF2B5EF4-FFF2-40B4-BE49-F238E27FC236}">
                <a16:creationId xmlns:a16="http://schemas.microsoft.com/office/drawing/2014/main" id="{E6C2D4A2-6BF9-9F0C-654A-70AA8C51A8D5}"/>
              </a:ext>
            </a:extLst>
          </p:cNvPr>
          <p:cNvSpPr txBox="1"/>
          <p:nvPr/>
        </p:nvSpPr>
        <p:spPr>
          <a:xfrm>
            <a:off x="838200" y="1537275"/>
            <a:ext cx="7950994" cy="923330"/>
          </a:xfrm>
          <a:prstGeom prst="rect">
            <a:avLst/>
          </a:prstGeom>
          <a:noFill/>
        </p:spPr>
        <p:txBody>
          <a:bodyPr wrap="square">
            <a:spAutoFit/>
          </a:bodyPr>
          <a:lstStyle/>
          <a:p>
            <a:pPr marL="342900" indent="-342900">
              <a:buFont typeface="+mj-lt"/>
              <a:buAutoNum type="arabicPeriod"/>
            </a:pPr>
            <a:r>
              <a:rPr lang="en-US" i="1"/>
              <a:t>A</a:t>
            </a:r>
            <a:r>
              <a:rPr lang="en-US" i="1">
                <a:effectLst/>
              </a:rPr>
              <a:t> new column named 'publishedDate_year’ </a:t>
            </a:r>
            <a:r>
              <a:rPr lang="en-US" i="1"/>
              <a:t>was created </a:t>
            </a:r>
            <a:r>
              <a:rPr lang="en-US" i="1">
                <a:effectLst/>
              </a:rPr>
              <a:t>with only the year taken from 'publishedDate’.</a:t>
            </a:r>
            <a:r>
              <a:rPr lang="en-US"/>
              <a:t> </a:t>
            </a:r>
          </a:p>
          <a:p>
            <a:r>
              <a:rPr lang="en-US">
                <a:effectLst/>
              </a:rPr>
              <a:t>df['publishedDate_year']</a:t>
            </a:r>
            <a:r>
              <a:rPr lang="en-US" b="1">
                <a:effectLst/>
              </a:rPr>
              <a:t>=</a:t>
            </a:r>
            <a:r>
              <a:rPr lang="en-US">
                <a:effectLst/>
              </a:rPr>
              <a:t>df['publishedDate']</a:t>
            </a:r>
            <a:r>
              <a:rPr lang="en-US" b="1">
                <a:effectLst/>
              </a:rPr>
              <a:t>.</a:t>
            </a:r>
            <a:r>
              <a:rPr lang="en-US">
                <a:effectLst/>
              </a:rPr>
              <a:t>str[:4]</a:t>
            </a:r>
            <a:endParaRPr lang="en-MX" dirty="0"/>
          </a:p>
        </p:txBody>
      </p:sp>
      <p:sp>
        <p:nvSpPr>
          <p:cNvPr id="10" name="TextBox 9">
            <a:extLst>
              <a:ext uri="{FF2B5EF4-FFF2-40B4-BE49-F238E27FC236}">
                <a16:creationId xmlns:a16="http://schemas.microsoft.com/office/drawing/2014/main" id="{40C9C4A7-C6A2-A9DD-708F-6DFD756C59ED}"/>
              </a:ext>
            </a:extLst>
          </p:cNvPr>
          <p:cNvSpPr txBox="1"/>
          <p:nvPr/>
        </p:nvSpPr>
        <p:spPr>
          <a:xfrm>
            <a:off x="1902619" y="3157538"/>
            <a:ext cx="6100762" cy="2031325"/>
          </a:xfrm>
          <a:prstGeom prst="rect">
            <a:avLst/>
          </a:prstGeom>
          <a:noFill/>
        </p:spPr>
        <p:txBody>
          <a:bodyPr wrap="square">
            <a:spAutoFit/>
          </a:bodyPr>
          <a:lstStyle/>
          <a:p>
            <a:pPr algn="l" rtl="0"/>
            <a:r>
              <a:rPr lang="en-US" b="0" i="0">
                <a:effectLst/>
                <a:latin typeface="var(--jp-code-font-family)"/>
              </a:rPr>
              <a:t>df</a:t>
            </a:r>
            <a:r>
              <a:rPr lang="en-US" b="1" i="0">
                <a:effectLst/>
                <a:latin typeface="var(--jp-code-font-family)"/>
              </a:rPr>
              <a:t>=</a:t>
            </a:r>
            <a:r>
              <a:rPr lang="en-US" b="0" i="0">
                <a:effectLst/>
                <a:latin typeface="var(--jp-code-font-family)"/>
              </a:rPr>
              <a:t>df[df['publishedDate_year'] </a:t>
            </a:r>
            <a:r>
              <a:rPr lang="en-US" b="1" i="0">
                <a:effectLst/>
                <a:latin typeface="var(--jp-code-font-family)"/>
              </a:rPr>
              <a:t>!=</a:t>
            </a:r>
            <a:r>
              <a:rPr lang="en-US" b="0" i="0">
                <a:effectLst/>
                <a:latin typeface="var(--jp-code-font-family)"/>
              </a:rPr>
              <a:t> '101-'] </a:t>
            </a:r>
          </a:p>
          <a:p>
            <a:pPr algn="r"/>
            <a:endParaRPr lang="en-US" b="0" i="0">
              <a:effectLst/>
              <a:latin typeface="var(--jp-cell-prompt-font-family)"/>
            </a:endParaRPr>
          </a:p>
          <a:p>
            <a:pPr algn="l" rtl="0"/>
            <a:r>
              <a:rPr lang="en-US" b="0" i="0">
                <a:effectLst/>
                <a:latin typeface="var(--jp-code-font-family)"/>
              </a:rPr>
              <a:t>df</a:t>
            </a:r>
            <a:r>
              <a:rPr lang="en-US" b="1" i="0">
                <a:effectLst/>
                <a:latin typeface="var(--jp-code-font-family)"/>
              </a:rPr>
              <a:t>=</a:t>
            </a:r>
            <a:r>
              <a:rPr lang="en-US" b="0" i="0">
                <a:effectLst/>
                <a:latin typeface="var(--jp-code-font-family)"/>
              </a:rPr>
              <a:t>df[df['publishedDate_year'] </a:t>
            </a:r>
            <a:r>
              <a:rPr lang="en-US" b="1" i="0">
                <a:effectLst/>
                <a:latin typeface="var(--jp-code-font-family)"/>
              </a:rPr>
              <a:t>!=</a:t>
            </a:r>
            <a:r>
              <a:rPr lang="en-US" b="0" i="0">
                <a:effectLst/>
                <a:latin typeface="var(--jp-code-font-family)"/>
              </a:rPr>
              <a:t> '2030’] </a:t>
            </a:r>
          </a:p>
          <a:p>
            <a:pPr algn="l" rtl="0"/>
            <a:endParaRPr lang="en-US" b="0" i="0">
              <a:effectLst/>
              <a:latin typeface="var(--jp-code-font-family)"/>
            </a:endParaRPr>
          </a:p>
          <a:p>
            <a:pPr algn="l" rtl="0"/>
            <a:r>
              <a:rPr lang="en-US" b="0" i="0">
                <a:effectLst/>
                <a:latin typeface="var(--jp-code-font-family)"/>
              </a:rPr>
              <a:t>df</a:t>
            </a:r>
            <a:r>
              <a:rPr lang="en-US" b="1" i="0">
                <a:effectLst/>
                <a:latin typeface="var(--jp-code-font-family)"/>
              </a:rPr>
              <a:t>=</a:t>
            </a:r>
            <a:r>
              <a:rPr lang="en-US" b="0" i="0">
                <a:effectLst/>
                <a:latin typeface="var(--jp-code-font-family)"/>
              </a:rPr>
              <a:t>df[df['publishedDate_year'] </a:t>
            </a:r>
            <a:r>
              <a:rPr lang="en-US" b="1" i="0">
                <a:effectLst/>
                <a:latin typeface="var(--jp-code-font-family)"/>
              </a:rPr>
              <a:t>!=</a:t>
            </a:r>
            <a:r>
              <a:rPr lang="en-US" b="0" i="0">
                <a:effectLst/>
                <a:latin typeface="var(--jp-code-font-family)"/>
              </a:rPr>
              <a:t> '199?’] </a:t>
            </a:r>
          </a:p>
          <a:p>
            <a:pPr algn="l" rtl="0"/>
            <a:endParaRPr lang="en-US" b="0" i="0">
              <a:effectLst/>
              <a:latin typeface="var(--jp-code-font-family)"/>
            </a:endParaRPr>
          </a:p>
          <a:p>
            <a:pPr algn="l" rtl="0"/>
            <a:r>
              <a:rPr lang="en-US" b="0" i="0">
                <a:effectLst/>
                <a:latin typeface="var(--jp-code-font-family)"/>
              </a:rPr>
              <a:t>df</a:t>
            </a:r>
            <a:r>
              <a:rPr lang="en-US" b="1" i="0">
                <a:effectLst/>
                <a:latin typeface="var(--jp-code-font-family)"/>
              </a:rPr>
              <a:t>=</a:t>
            </a:r>
            <a:r>
              <a:rPr lang="en-US" b="0" i="0">
                <a:effectLst/>
                <a:latin typeface="var(--jp-code-font-family)"/>
              </a:rPr>
              <a:t>df[df['publishedDate_year'] </a:t>
            </a:r>
            <a:r>
              <a:rPr lang="en-US" b="1" i="0">
                <a:effectLst/>
                <a:latin typeface="var(--jp-code-font-family)"/>
              </a:rPr>
              <a:t>!=</a:t>
            </a:r>
            <a:r>
              <a:rPr lang="en-US" b="0" i="0">
                <a:effectLst/>
                <a:latin typeface="var(--jp-code-font-family)"/>
              </a:rPr>
              <a:t> '19??']</a:t>
            </a:r>
            <a:endParaRPr lang="en-US" b="0" i="0" dirty="0">
              <a:effectLst/>
              <a:latin typeface="var(--jp-code-font-family)"/>
            </a:endParaRPr>
          </a:p>
        </p:txBody>
      </p:sp>
    </p:spTree>
    <p:extLst>
      <p:ext uri="{BB962C8B-B14F-4D97-AF65-F5344CB8AC3E}">
        <p14:creationId xmlns:p14="http://schemas.microsoft.com/office/powerpoint/2010/main" val="42399229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B7BD7FCF-A254-4A97-A15C-319B676226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52FFAF72-6204-4676-9C6F-9A4CC4D918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C0B1CF82-A5F5-1356-0D80-9100DAC81ECF}"/>
              </a:ext>
            </a:extLst>
          </p:cNvPr>
          <p:cNvSpPr>
            <a:spLocks noGrp="1"/>
          </p:cNvSpPr>
          <p:nvPr>
            <p:ph type="title"/>
          </p:nvPr>
        </p:nvSpPr>
        <p:spPr>
          <a:xfrm>
            <a:off x="643468" y="643467"/>
            <a:ext cx="4620584" cy="4567137"/>
          </a:xfrm>
        </p:spPr>
        <p:txBody>
          <a:bodyPr vert="horz" lIns="91440" tIns="45720" rIns="91440" bIns="45720" rtlCol="0" anchor="b">
            <a:normAutofit/>
          </a:bodyPr>
          <a:lstStyle/>
          <a:p>
            <a:r>
              <a:rPr lang="en-US" b="0" i="0" u="none" strike="noStrike" kern="1200">
                <a:solidFill>
                  <a:schemeClr val="tx1"/>
                </a:solidFill>
                <a:effectLst/>
                <a:latin typeface="+mj-lt"/>
                <a:ea typeface="+mj-ea"/>
                <a:cs typeface="+mj-cs"/>
              </a:rPr>
              <a:t>Generate initial analytical visualizations to understand the reviews</a:t>
            </a:r>
            <a:endParaRPr lang="en-US" kern="1200">
              <a:solidFill>
                <a:schemeClr val="tx1"/>
              </a:solidFill>
              <a:latin typeface="+mj-lt"/>
              <a:ea typeface="+mj-ea"/>
              <a:cs typeface="+mj-cs"/>
            </a:endParaRPr>
          </a:p>
        </p:txBody>
      </p:sp>
      <p:pic>
        <p:nvPicPr>
          <p:cNvPr id="6" name="Graphic 5" descr="Footer">
            <a:extLst>
              <a:ext uri="{FF2B5EF4-FFF2-40B4-BE49-F238E27FC236}">
                <a16:creationId xmlns:a16="http://schemas.microsoft.com/office/drawing/2014/main" id="{8669BCDE-41B1-86C4-FCE2-2EE286AC7E8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06253" y="957860"/>
            <a:ext cx="4942280" cy="4942280"/>
          </a:xfrm>
          <a:prstGeom prst="rect">
            <a:avLst/>
          </a:prstGeom>
        </p:spPr>
      </p:pic>
    </p:spTree>
    <p:extLst>
      <p:ext uri="{BB962C8B-B14F-4D97-AF65-F5344CB8AC3E}">
        <p14:creationId xmlns:p14="http://schemas.microsoft.com/office/powerpoint/2010/main" val="12400938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262" name="Rectangle 9255">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28554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3" name="TextBox 2">
            <a:extLst>
              <a:ext uri="{FF2B5EF4-FFF2-40B4-BE49-F238E27FC236}">
                <a16:creationId xmlns:a16="http://schemas.microsoft.com/office/drawing/2014/main" id="{6C40A52C-7FDC-C1F2-2896-A7AAFE3EDD86}"/>
              </a:ext>
            </a:extLst>
          </p:cNvPr>
          <p:cNvSpPr txBox="1"/>
          <p:nvPr/>
        </p:nvSpPr>
        <p:spPr>
          <a:xfrm>
            <a:off x="795142" y="479990"/>
            <a:ext cx="3605406" cy="1325563"/>
          </a:xfrm>
          <a:prstGeom prst="rect">
            <a:avLst/>
          </a:prstGeom>
        </p:spPr>
        <p:txBody>
          <a:bodyPr vert="horz" lIns="91440" tIns="45720" rIns="91440" bIns="45720" rtlCol="0" anchor="ctr">
            <a:normAutofit lnSpcReduction="10000"/>
          </a:bodyPr>
          <a:lstStyle/>
          <a:p>
            <a:pPr marL="285750" indent="-285750" algn="r" defTabSz="914400">
              <a:lnSpc>
                <a:spcPct val="90000"/>
              </a:lnSpc>
              <a:spcBef>
                <a:spcPct val="0"/>
              </a:spcBef>
              <a:spcAft>
                <a:spcPts val="600"/>
              </a:spcAft>
            </a:pPr>
            <a:r>
              <a:rPr lang="en-US" sz="1700" b="1" i="0" kern="1200" dirty="0">
                <a:solidFill>
                  <a:schemeClr val="bg1"/>
                </a:solidFill>
                <a:effectLst/>
                <a:latin typeface="+mj-lt"/>
                <a:ea typeface="+mj-ea"/>
                <a:cs typeface="+mj-cs"/>
              </a:rPr>
              <a:t>Visualize </a:t>
            </a:r>
            <a:r>
              <a:rPr lang="en-US" sz="1700" b="1" dirty="0">
                <a:solidFill>
                  <a:schemeClr val="bg1"/>
                </a:solidFill>
                <a:latin typeface="+mj-lt"/>
                <a:ea typeface="+mj-ea"/>
                <a:cs typeface="+mj-cs"/>
              </a:rPr>
              <a:t>the</a:t>
            </a:r>
            <a:r>
              <a:rPr lang="en-US" sz="1700" b="1" i="0" kern="1200" dirty="0">
                <a:solidFill>
                  <a:schemeClr val="bg1"/>
                </a:solidFill>
                <a:effectLst/>
                <a:latin typeface="+mj-lt"/>
                <a:ea typeface="+mj-ea"/>
                <a:cs typeface="+mj-cs"/>
              </a:rPr>
              <a:t> words that are often included in 'review/text' using a word cloud.</a:t>
            </a:r>
          </a:p>
          <a:p>
            <a:pPr algn="r" defTabSz="914400">
              <a:lnSpc>
                <a:spcPct val="90000"/>
              </a:lnSpc>
              <a:spcBef>
                <a:spcPct val="0"/>
              </a:spcBef>
              <a:spcAft>
                <a:spcPts val="600"/>
              </a:spcAft>
            </a:pPr>
            <a:br>
              <a:rPr lang="en-US" sz="1700" b="0" i="0" kern="1200" dirty="0">
                <a:solidFill>
                  <a:schemeClr val="bg1"/>
                </a:solidFill>
                <a:effectLst/>
                <a:latin typeface="+mj-lt"/>
                <a:ea typeface="+mj-ea"/>
                <a:cs typeface="+mj-cs"/>
              </a:rPr>
            </a:br>
            <a:endParaRPr lang="en-US" sz="1700" b="0" i="0" kern="1200" dirty="0">
              <a:solidFill>
                <a:schemeClr val="bg1"/>
              </a:solidFill>
              <a:effectLst/>
              <a:latin typeface="+mj-lt"/>
              <a:ea typeface="+mj-ea"/>
              <a:cs typeface="+mj-cs"/>
            </a:endParaRPr>
          </a:p>
        </p:txBody>
      </p:sp>
      <p:cxnSp>
        <p:nvCxnSpPr>
          <p:cNvPr id="9263" name="Straight Connector 9257">
            <a:extLst>
              <a:ext uri="{FF2B5EF4-FFF2-40B4-BE49-F238E27FC236}">
                <a16:creationId xmlns:a16="http://schemas.microsoft.com/office/drawing/2014/main" id="{CE272F12-AF86-441A-BC1B-C014BBBF85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639665" y="685571"/>
            <a:ext cx="0" cy="914400"/>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579C65FC-6661-DFBF-916F-EBAAFBDD4E64}"/>
              </a:ext>
            </a:extLst>
          </p:cNvPr>
          <p:cNvSpPr txBox="1"/>
          <p:nvPr/>
        </p:nvSpPr>
        <p:spPr>
          <a:xfrm>
            <a:off x="4878783" y="411881"/>
            <a:ext cx="6512265" cy="1461780"/>
          </a:xfrm>
          <a:prstGeom prst="rect">
            <a:avLst/>
          </a:prstGeom>
        </p:spPr>
        <p:txBody>
          <a:bodyPr vert="horz" lIns="91440" tIns="45720" rIns="91440" bIns="45720" rtlCol="0" anchor="ctr">
            <a:normAutofit/>
          </a:bodyPr>
          <a:lstStyle/>
          <a:p>
            <a:pPr indent="-228600" defTabSz="914400">
              <a:lnSpc>
                <a:spcPct val="90000"/>
              </a:lnSpc>
              <a:spcAft>
                <a:spcPts val="600"/>
              </a:spcAft>
              <a:buFont typeface="Arial" panose="020B0604020202020204" pitchFamily="34" charset="0"/>
              <a:buChar char="•"/>
            </a:pPr>
            <a:r>
              <a:rPr lang="en-US" b="0" i="1">
                <a:solidFill>
                  <a:schemeClr val="bg1"/>
                </a:solidFill>
                <a:effectLst/>
              </a:rPr>
              <a:t>#(10000 samples)</a:t>
            </a:r>
            <a:r>
              <a:rPr lang="en-US" b="0" i="0">
                <a:solidFill>
                  <a:schemeClr val="bg1"/>
                </a:solidFill>
                <a:effectLst/>
              </a:rPr>
              <a:t> df_rating_sample10000</a:t>
            </a:r>
            <a:r>
              <a:rPr lang="en-US" b="1" i="0">
                <a:solidFill>
                  <a:schemeClr val="bg1"/>
                </a:solidFill>
                <a:effectLst/>
              </a:rPr>
              <a:t>=</a:t>
            </a:r>
            <a:r>
              <a:rPr lang="en-US" b="0" i="0">
                <a:solidFill>
                  <a:schemeClr val="bg1"/>
                </a:solidFill>
                <a:effectLst/>
              </a:rPr>
              <a:t>df</a:t>
            </a:r>
            <a:r>
              <a:rPr lang="en-US" b="1" i="0">
                <a:solidFill>
                  <a:schemeClr val="bg1"/>
                </a:solidFill>
                <a:effectLst/>
              </a:rPr>
              <a:t>.</a:t>
            </a:r>
            <a:r>
              <a:rPr lang="en-US" b="0" i="0">
                <a:solidFill>
                  <a:schemeClr val="bg1"/>
                </a:solidFill>
                <a:effectLst/>
              </a:rPr>
              <a:t>sample(n</a:t>
            </a:r>
            <a:r>
              <a:rPr lang="en-US" b="1" i="0">
                <a:solidFill>
                  <a:schemeClr val="bg1"/>
                </a:solidFill>
                <a:effectLst/>
              </a:rPr>
              <a:t>=</a:t>
            </a:r>
            <a:r>
              <a:rPr lang="en-US" b="0" i="0">
                <a:solidFill>
                  <a:schemeClr val="bg1"/>
                </a:solidFill>
                <a:effectLst/>
              </a:rPr>
              <a:t>10000) </a:t>
            </a:r>
          </a:p>
          <a:p>
            <a:pPr indent="-228600" defTabSz="914400">
              <a:lnSpc>
                <a:spcPct val="90000"/>
              </a:lnSpc>
              <a:spcAft>
                <a:spcPts val="600"/>
              </a:spcAft>
              <a:buFont typeface="Arial" panose="020B0604020202020204" pitchFamily="34" charset="0"/>
              <a:buChar char="•"/>
            </a:pPr>
            <a:r>
              <a:rPr lang="en-US" b="0" i="1">
                <a:solidFill>
                  <a:schemeClr val="bg1"/>
                </a:solidFill>
                <a:effectLst/>
              </a:rPr>
              <a:t>#Create stopword list</a:t>
            </a:r>
            <a:r>
              <a:rPr lang="en-US" b="0" i="0">
                <a:solidFill>
                  <a:schemeClr val="bg1"/>
                </a:solidFill>
                <a:effectLst/>
              </a:rPr>
              <a:t> stops</a:t>
            </a:r>
            <a:r>
              <a:rPr lang="en-US" b="1" i="0">
                <a:solidFill>
                  <a:schemeClr val="bg1"/>
                </a:solidFill>
                <a:effectLst/>
              </a:rPr>
              <a:t>=</a:t>
            </a:r>
            <a:r>
              <a:rPr lang="en-US" b="0" i="0">
                <a:solidFill>
                  <a:schemeClr val="bg1"/>
                </a:solidFill>
                <a:effectLst/>
              </a:rPr>
              <a:t> set(STOPWORDS)</a:t>
            </a:r>
          </a:p>
          <a:p>
            <a:pPr indent="-228600" defTabSz="914400">
              <a:lnSpc>
                <a:spcPct val="90000"/>
              </a:lnSpc>
              <a:spcAft>
                <a:spcPts val="600"/>
              </a:spcAft>
              <a:buFont typeface="Arial" panose="020B0604020202020204" pitchFamily="34" charset="0"/>
              <a:buChar char="•"/>
            </a:pPr>
            <a:endParaRPr lang="en-US" b="0" i="0">
              <a:solidFill>
                <a:schemeClr val="bg1"/>
              </a:solidFill>
              <a:effectLst/>
            </a:endParaRPr>
          </a:p>
        </p:txBody>
      </p:sp>
      <p:pic>
        <p:nvPicPr>
          <p:cNvPr id="9218" name="Picture 2" descr="Text&#10;&#10;Description automatically generated">
            <a:extLst>
              <a:ext uri="{FF2B5EF4-FFF2-40B4-BE49-F238E27FC236}">
                <a16:creationId xmlns:a16="http://schemas.microsoft.com/office/drawing/2014/main" id="{C9E0DB5A-610D-C3BD-F793-D4988ADD50F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039109" y="2638926"/>
            <a:ext cx="8107977" cy="36080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25028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Chart, bar chart&#10;&#10;Description automatically generated">
            <a:extLst>
              <a:ext uri="{FF2B5EF4-FFF2-40B4-BE49-F238E27FC236}">
                <a16:creationId xmlns:a16="http://schemas.microsoft.com/office/drawing/2014/main" id="{E88DD73F-C1F9-59C7-C548-D7960F89039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7279"/>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10275" name="Down Arrow 7">
            <a:extLst>
              <a:ext uri="{FF2B5EF4-FFF2-40B4-BE49-F238E27FC236}">
                <a16:creationId xmlns:a16="http://schemas.microsoft.com/office/drawing/2014/main" id="{B547373F-AF2E-4907-B442-9F902B387F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0100" y="-4763"/>
            <a:ext cx="3333749" cy="3338514"/>
          </a:xfrm>
          <a:prstGeom prst="downArrow">
            <a:avLst>
              <a:gd name="adj1" fmla="val 100000"/>
              <a:gd name="adj2" fmla="val 26890"/>
            </a:avLst>
          </a:prstGeom>
          <a:solidFill>
            <a:schemeClr val="tx1">
              <a:lumMod val="85000"/>
              <a:lumOff val="15000"/>
            </a:schemeClr>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C451BC30-1FC3-E803-D3B8-8B7C1668ED04}"/>
              </a:ext>
            </a:extLst>
          </p:cNvPr>
          <p:cNvSpPr txBox="1"/>
          <p:nvPr/>
        </p:nvSpPr>
        <p:spPr>
          <a:xfrm>
            <a:off x="1028700" y="190501"/>
            <a:ext cx="2886075" cy="2486024"/>
          </a:xfrm>
          <a:prstGeom prst="rect">
            <a:avLst/>
          </a:prstGeom>
          <a:noFill/>
        </p:spPr>
        <p:txBody>
          <a:bodyPr vert="horz" lIns="91440" tIns="45720" rIns="91440" bIns="45720" rtlCol="0" anchor="ctr">
            <a:normAutofit/>
          </a:bodyPr>
          <a:lstStyle/>
          <a:p>
            <a:pPr algn="ctr" defTabSz="914400">
              <a:lnSpc>
                <a:spcPct val="90000"/>
              </a:lnSpc>
              <a:spcBef>
                <a:spcPct val="0"/>
              </a:spcBef>
              <a:spcAft>
                <a:spcPts val="600"/>
              </a:spcAft>
            </a:pPr>
            <a:r>
              <a:rPr lang="en-US" sz="3600" dirty="0">
                <a:solidFill>
                  <a:schemeClr val="bg1"/>
                </a:solidFill>
                <a:latin typeface="+mj-lt"/>
                <a:ea typeface="+mj-ea"/>
                <a:cs typeface="+mj-cs"/>
              </a:rPr>
              <a:t>Display of the number of data per review score.</a:t>
            </a:r>
          </a:p>
        </p:txBody>
      </p:sp>
      <p:sp>
        <p:nvSpPr>
          <p:cNvPr id="2" name="TextBox 1">
            <a:extLst>
              <a:ext uri="{FF2B5EF4-FFF2-40B4-BE49-F238E27FC236}">
                <a16:creationId xmlns:a16="http://schemas.microsoft.com/office/drawing/2014/main" id="{D8CC48B4-8731-7E8A-B543-47FE3F40E960}"/>
              </a:ext>
            </a:extLst>
          </p:cNvPr>
          <p:cNvSpPr txBox="1"/>
          <p:nvPr/>
        </p:nvSpPr>
        <p:spPr>
          <a:xfrm>
            <a:off x="294741" y="-4763"/>
            <a:ext cx="514885" cy="369332"/>
          </a:xfrm>
          <a:prstGeom prst="rect">
            <a:avLst/>
          </a:prstGeom>
          <a:noFill/>
        </p:spPr>
        <p:txBody>
          <a:bodyPr wrap="none" rtlCol="0">
            <a:spAutoFit/>
          </a:bodyPr>
          <a:lstStyle/>
          <a:p>
            <a:r>
              <a:rPr lang="en-US" dirty="0"/>
              <a:t>L</a:t>
            </a:r>
            <a:r>
              <a:rPr lang="en-JP" dirty="0"/>
              <a:t>e6</a:t>
            </a:r>
          </a:p>
        </p:txBody>
      </p:sp>
    </p:spTree>
    <p:extLst>
      <p:ext uri="{BB962C8B-B14F-4D97-AF65-F5344CB8AC3E}">
        <p14:creationId xmlns:p14="http://schemas.microsoft.com/office/powerpoint/2010/main" val="1673236202"/>
      </p:ext>
    </p:extLst>
  </p:cSld>
  <p:clrMapOvr>
    <a:overrideClrMapping bg1="lt1" tx1="dk1" bg2="lt2" tx2="dk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59"/>
        <p:cNvGrpSpPr/>
        <p:nvPr/>
      </p:nvGrpSpPr>
      <p:grpSpPr>
        <a:xfrm>
          <a:off x="0" y="0"/>
          <a:ext cx="0" cy="0"/>
          <a:chOff x="0" y="0"/>
          <a:chExt cx="0" cy="0"/>
        </a:xfrm>
      </p:grpSpPr>
      <p:sp>
        <p:nvSpPr>
          <p:cNvPr id="154" name="Rectangle 153">
            <a:extLst>
              <a:ext uri="{FF2B5EF4-FFF2-40B4-BE49-F238E27FC236}">
                <a16:creationId xmlns:a16="http://schemas.microsoft.com/office/drawing/2014/main" id="{488333BA-AE6E-427A-9B16-A39C8073F4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Rectangle 155">
            <a:extLst>
              <a:ext uri="{FF2B5EF4-FFF2-40B4-BE49-F238E27FC236}">
                <a16:creationId xmlns:a16="http://schemas.microsoft.com/office/drawing/2014/main" id="{F98ED85F-DCEE-4B50-802E-71A6E3E12B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bg1"/>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Google Shape;60;p14"/>
          <p:cNvSpPr txBox="1">
            <a:spLocks noGrp="1"/>
          </p:cNvSpPr>
          <p:nvPr>
            <p:ph type="title"/>
          </p:nvPr>
        </p:nvSpPr>
        <p:spPr>
          <a:xfrm>
            <a:off x="838200" y="631825"/>
            <a:ext cx="10515600" cy="1325563"/>
          </a:xfrm>
          <a:prstGeom prst="rect">
            <a:avLst/>
          </a:prstGeom>
        </p:spPr>
        <p:txBody>
          <a:bodyPr spcFirstLastPara="1" vert="horz" lIns="91440" tIns="45720" rIns="91440" bIns="45720" rtlCol="0" anchor="ctr" anchorCtr="0">
            <a:normAutofit/>
          </a:bodyPr>
          <a:lstStyle/>
          <a:p>
            <a:pPr>
              <a:spcBef>
                <a:spcPct val="0"/>
              </a:spcBef>
            </a:pPr>
            <a:r>
              <a:rPr lang="en-US" kern="1200">
                <a:solidFill>
                  <a:schemeClr val="tx1"/>
                </a:solidFill>
                <a:latin typeface="+mj-lt"/>
                <a:ea typeface="+mj-ea"/>
                <a:cs typeface="+mj-cs"/>
              </a:rPr>
              <a:t>Introduction</a:t>
            </a:r>
          </a:p>
        </p:txBody>
      </p:sp>
      <p:sp>
        <p:nvSpPr>
          <p:cNvPr id="85" name="Google Shape;61;p14"/>
          <p:cNvSpPr txBox="1">
            <a:spLocks noGrp="1"/>
          </p:cNvSpPr>
          <p:nvPr>
            <p:ph type="body" idx="1"/>
          </p:nvPr>
        </p:nvSpPr>
        <p:spPr>
          <a:xfrm>
            <a:off x="838200" y="2057400"/>
            <a:ext cx="10515600" cy="3871762"/>
          </a:xfrm>
          <a:prstGeom prst="rect">
            <a:avLst/>
          </a:prstGeom>
        </p:spPr>
        <p:txBody>
          <a:bodyPr spcFirstLastPara="1" vert="horz" lIns="91440" tIns="45720" rIns="91440" bIns="45720" rtlCol="0" anchorCtr="0">
            <a:normAutofit/>
          </a:bodyPr>
          <a:lstStyle/>
          <a:p>
            <a:pPr marL="380985" indent="-228600" algn="just">
              <a:spcBef>
                <a:spcPts val="1600"/>
              </a:spcBef>
              <a:buClr>
                <a:schemeClr val="dk1"/>
              </a:buClr>
              <a:buSzPts val="1400"/>
              <a:buFont typeface="Arial" panose="020B0604020202020204" pitchFamily="34" charset="0"/>
              <a:buChar char="•"/>
            </a:pPr>
            <a:r>
              <a:rPr lang="en-US" sz="2000" dirty="0">
                <a:sym typeface="Times New Roman"/>
              </a:rPr>
              <a:t>The aim of this project is to undertake sentiment analysis using Python on a dataset of 142.8 million reviews for 212404 unique books on Amazon between 1996 and 2014.</a:t>
            </a:r>
          </a:p>
          <a:p>
            <a:pPr marL="380985" indent="-228600" algn="just">
              <a:buClr>
                <a:schemeClr val="dk1"/>
              </a:buClr>
              <a:buSzPts val="1400"/>
              <a:buFont typeface="Arial" panose="020B0604020202020204" pitchFamily="34" charset="0"/>
              <a:buChar char="•"/>
            </a:pPr>
            <a:r>
              <a:rPr lang="en-US" sz="2000" dirty="0">
                <a:sym typeface="Times New Roman"/>
              </a:rPr>
              <a:t>It involves analyzing two data files, one for book reviews and one for book details, with various features such as book title, price, review rating, and full review text.</a:t>
            </a:r>
          </a:p>
          <a:p>
            <a:pPr marL="380985" indent="-228600" algn="just">
              <a:buClr>
                <a:schemeClr val="dk1"/>
              </a:buClr>
              <a:buSzPts val="1400"/>
              <a:buFont typeface="Arial" panose="020B0604020202020204" pitchFamily="34" charset="0"/>
              <a:buChar char="•"/>
            </a:pPr>
            <a:r>
              <a:rPr lang="en-US" sz="2000" dirty="0">
                <a:sym typeface="Times New Roman"/>
              </a:rPr>
              <a:t>Task one requires a brief explanation of text mining, text classification, text clustering, and sentiment analysis.</a:t>
            </a:r>
          </a:p>
          <a:p>
            <a:pPr marL="380985" indent="-228600" algn="just">
              <a:buClr>
                <a:schemeClr val="dk1"/>
              </a:buClr>
              <a:buSzPts val="1400"/>
              <a:buFont typeface="Arial" panose="020B0604020202020204" pitchFamily="34" charset="0"/>
              <a:buChar char="•"/>
            </a:pPr>
            <a:r>
              <a:rPr lang="en-US" sz="2000" dirty="0">
                <a:sym typeface="Times New Roman"/>
              </a:rPr>
              <a:t>The second task involves data cleansing, classification, and word clouds to generate analytical visualizations. It includes classifying reviews into positive and negative sentiment categories and generating corresponding word clouds.</a:t>
            </a:r>
          </a:p>
          <a:p>
            <a:pPr marL="380985" indent="-228600" algn="just">
              <a:buClr>
                <a:schemeClr val="dk1"/>
              </a:buClr>
              <a:buSzPts val="1400"/>
              <a:buFont typeface="Arial" panose="020B0604020202020204" pitchFamily="34" charset="0"/>
              <a:buChar char="•"/>
            </a:pPr>
            <a:r>
              <a:rPr lang="en-US" sz="2000" dirty="0">
                <a:sym typeface="Times New Roman"/>
              </a:rPr>
              <a:t>The third task involves building both a simple and multinomial logistic regression models to predict the sentiment category and rating of a book based on its text-based review.</a:t>
            </a:r>
            <a:endParaRPr lang="en-US" sz="20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74426AB7-D619-4515-962A-BC83909EC0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DE47DF98-723F-4AAC-ABCF-CACBC438F7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3840" y="256540"/>
            <a:ext cx="11704320" cy="6365239"/>
          </a:xfrm>
          <a:prstGeom prst="rect">
            <a:avLst/>
          </a:prstGeom>
          <a:solidFill>
            <a:srgbClr val="FFFFFF"/>
          </a:solidFill>
          <a:ln w="12700">
            <a:noFill/>
          </a:ln>
        </p:spPr>
        <p:style>
          <a:lnRef idx="2">
            <a:schemeClr val="accent1">
              <a:shade val="50000"/>
            </a:schemeClr>
          </a:lnRef>
          <a:fillRef idx="1">
            <a:schemeClr val="accent1"/>
          </a:fillRef>
          <a:effectRef idx="0">
            <a:schemeClr val="accent1"/>
          </a:effectRef>
          <a:fontRef idx="minor">
            <a:schemeClr val="lt1"/>
          </a:fontRef>
        </p:style>
      </p:sp>
      <p:cxnSp>
        <p:nvCxnSpPr>
          <p:cNvPr id="25" name="Straight Connector 24">
            <a:extLst>
              <a:ext uri="{FF2B5EF4-FFF2-40B4-BE49-F238E27FC236}">
                <a16:creationId xmlns:a16="http://schemas.microsoft.com/office/drawing/2014/main" id="{EA29FC7C-9308-4FDE-8DCA-405668055B0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895600" y="5768204"/>
            <a:ext cx="64008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80F18309-177A-2EE8-B4C3-8CBF9DAA9C26}"/>
              </a:ext>
            </a:extLst>
          </p:cNvPr>
          <p:cNvSpPr txBox="1"/>
          <p:nvPr/>
        </p:nvSpPr>
        <p:spPr>
          <a:xfrm>
            <a:off x="1109980" y="4277356"/>
            <a:ext cx="9966960" cy="923286"/>
          </a:xfrm>
          <a:prstGeom prst="rect">
            <a:avLst/>
          </a:prstGeom>
        </p:spPr>
        <p:txBody>
          <a:bodyPr vert="horz" lIns="91440" tIns="45720" rIns="91440" bIns="45720" rtlCol="0" anchor="b">
            <a:normAutofit/>
          </a:bodyPr>
          <a:lstStyle/>
          <a:p>
            <a:pPr algn="ctr" defTabSz="914400">
              <a:lnSpc>
                <a:spcPct val="90000"/>
              </a:lnSpc>
              <a:spcBef>
                <a:spcPct val="0"/>
              </a:spcBef>
              <a:spcAft>
                <a:spcPts val="600"/>
              </a:spcAft>
            </a:pPr>
            <a:r>
              <a:rPr lang="en-US" sz="4900" b="1" i="0" dirty="0">
                <a:solidFill>
                  <a:schemeClr val="accent1"/>
                </a:solidFill>
                <a:effectLst/>
                <a:latin typeface="+mj-lt"/>
                <a:ea typeface="+mj-ea"/>
                <a:cs typeface="+mj-cs"/>
              </a:rPr>
              <a:t> #Number of data per publication year.</a:t>
            </a:r>
          </a:p>
        </p:txBody>
      </p:sp>
      <p:pic>
        <p:nvPicPr>
          <p:cNvPr id="3" name="Picture 2" descr="Application&#10;&#10;Description automatically generated with medium confidence">
            <a:extLst>
              <a:ext uri="{FF2B5EF4-FFF2-40B4-BE49-F238E27FC236}">
                <a16:creationId xmlns:a16="http://schemas.microsoft.com/office/drawing/2014/main" id="{E159732E-8108-F506-7825-4BDF3D941057}"/>
              </a:ext>
            </a:extLst>
          </p:cNvPr>
          <p:cNvPicPr>
            <a:picLocks noChangeAspect="1"/>
          </p:cNvPicPr>
          <p:nvPr/>
        </p:nvPicPr>
        <p:blipFill rotWithShape="1">
          <a:blip r:embed="rId2"/>
          <a:srcRect l="1279"/>
          <a:stretch/>
        </p:blipFill>
        <p:spPr>
          <a:xfrm>
            <a:off x="243840" y="256540"/>
            <a:ext cx="11704320" cy="3764276"/>
          </a:xfrm>
          <a:prstGeom prst="rect">
            <a:avLst/>
          </a:prstGeom>
        </p:spPr>
      </p:pic>
      <p:sp>
        <p:nvSpPr>
          <p:cNvPr id="6" name="TextBox 5">
            <a:extLst>
              <a:ext uri="{FF2B5EF4-FFF2-40B4-BE49-F238E27FC236}">
                <a16:creationId xmlns:a16="http://schemas.microsoft.com/office/drawing/2014/main" id="{6F6B6FFC-B4F3-E710-5B3E-5023BF693427}"/>
              </a:ext>
            </a:extLst>
          </p:cNvPr>
          <p:cNvSpPr txBox="1"/>
          <p:nvPr/>
        </p:nvSpPr>
        <p:spPr>
          <a:xfrm>
            <a:off x="3475051" y="5270602"/>
            <a:ext cx="5236818" cy="369332"/>
          </a:xfrm>
          <a:prstGeom prst="rect">
            <a:avLst/>
          </a:prstGeom>
          <a:noFill/>
        </p:spPr>
        <p:txBody>
          <a:bodyPr wrap="none" rtlCol="0">
            <a:spAutoFit/>
          </a:bodyPr>
          <a:lstStyle/>
          <a:p>
            <a:r>
              <a:rPr lang="en-MX" dirty="0">
                <a:solidFill>
                  <a:schemeClr val="bg1"/>
                </a:solidFill>
              </a:rPr>
              <a:t>Most of the publication were between 2000 and 2020</a:t>
            </a:r>
          </a:p>
        </p:txBody>
      </p:sp>
      <p:sp>
        <p:nvSpPr>
          <p:cNvPr id="2" name="TextBox 1">
            <a:extLst>
              <a:ext uri="{FF2B5EF4-FFF2-40B4-BE49-F238E27FC236}">
                <a16:creationId xmlns:a16="http://schemas.microsoft.com/office/drawing/2014/main" id="{11FD438A-06BF-B687-2A01-50B262504A4A}"/>
              </a:ext>
            </a:extLst>
          </p:cNvPr>
          <p:cNvSpPr txBox="1"/>
          <p:nvPr/>
        </p:nvSpPr>
        <p:spPr>
          <a:xfrm>
            <a:off x="5669630" y="3954261"/>
            <a:ext cx="587020" cy="369332"/>
          </a:xfrm>
          <a:prstGeom prst="rect">
            <a:avLst/>
          </a:prstGeom>
          <a:noFill/>
        </p:spPr>
        <p:txBody>
          <a:bodyPr wrap="none" rtlCol="0">
            <a:spAutoFit/>
          </a:bodyPr>
          <a:lstStyle/>
          <a:p>
            <a:r>
              <a:rPr lang="en-US" dirty="0">
                <a:solidFill>
                  <a:schemeClr val="bg1"/>
                </a:solidFill>
              </a:rPr>
              <a:t>Year</a:t>
            </a:r>
            <a:endParaRPr lang="en-JP" dirty="0">
              <a:solidFill>
                <a:schemeClr val="bg1"/>
              </a:solidFill>
            </a:endParaRPr>
          </a:p>
        </p:txBody>
      </p:sp>
      <p:sp>
        <p:nvSpPr>
          <p:cNvPr id="4" name="TextBox 3">
            <a:extLst>
              <a:ext uri="{FF2B5EF4-FFF2-40B4-BE49-F238E27FC236}">
                <a16:creationId xmlns:a16="http://schemas.microsoft.com/office/drawing/2014/main" id="{879856A9-C9AC-6CFA-0388-B5FDB9A381D7}"/>
              </a:ext>
            </a:extLst>
          </p:cNvPr>
          <p:cNvSpPr txBox="1"/>
          <p:nvPr/>
        </p:nvSpPr>
        <p:spPr>
          <a:xfrm rot="16200000">
            <a:off x="-216983" y="1869707"/>
            <a:ext cx="748410" cy="369332"/>
          </a:xfrm>
          <a:prstGeom prst="rect">
            <a:avLst/>
          </a:prstGeom>
          <a:noFill/>
        </p:spPr>
        <p:txBody>
          <a:bodyPr wrap="none" rtlCol="0">
            <a:spAutoFit/>
          </a:bodyPr>
          <a:lstStyle/>
          <a:p>
            <a:r>
              <a:rPr lang="en-US" dirty="0">
                <a:solidFill>
                  <a:schemeClr val="bg1"/>
                </a:solidFill>
              </a:rPr>
              <a:t>Count</a:t>
            </a:r>
            <a:endParaRPr lang="en-JP" dirty="0">
              <a:solidFill>
                <a:schemeClr val="bg1"/>
              </a:solidFill>
            </a:endParaRPr>
          </a:p>
        </p:txBody>
      </p:sp>
    </p:spTree>
    <p:extLst>
      <p:ext uri="{BB962C8B-B14F-4D97-AF65-F5344CB8AC3E}">
        <p14:creationId xmlns:p14="http://schemas.microsoft.com/office/powerpoint/2010/main" val="15998595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3" name="Rectangle 1082">
            <a:extLst>
              <a:ext uri="{FF2B5EF4-FFF2-40B4-BE49-F238E27FC236}">
                <a16:creationId xmlns:a16="http://schemas.microsoft.com/office/drawing/2014/main" id="{B4D3D850-2041-4B7C-AED9-54DA385B14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85" name="Rectangle 1084">
            <a:extLst>
              <a:ext uri="{FF2B5EF4-FFF2-40B4-BE49-F238E27FC236}">
                <a16:creationId xmlns:a16="http://schemas.microsoft.com/office/drawing/2014/main" id="{5707F116-8EC0-4822-9067-186AC8C96E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38684" y="1316432"/>
            <a:ext cx="4225136" cy="422513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087" name="Freeform: Shape 1086">
            <a:extLst>
              <a:ext uri="{FF2B5EF4-FFF2-40B4-BE49-F238E27FC236}">
                <a16:creationId xmlns:a16="http://schemas.microsoft.com/office/drawing/2014/main" id="{49F1A7E4-819D-4D21-8E8B-32671A9F98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563919" y="753376"/>
            <a:ext cx="5353835" cy="5353835"/>
          </a:xfrm>
          <a:custGeom>
            <a:avLst/>
            <a:gdLst>
              <a:gd name="connsiteX0" fmla="*/ 690507 w 5353835"/>
              <a:gd name="connsiteY0" fmla="*/ 5273742 h 5353835"/>
              <a:gd name="connsiteX1" fmla="*/ 4938299 w 5353835"/>
              <a:gd name="connsiteY1" fmla="*/ 5273742 h 5353835"/>
              <a:gd name="connsiteX2" fmla="*/ 4858206 w 5353835"/>
              <a:gd name="connsiteY2" fmla="*/ 5353835 h 5353835"/>
              <a:gd name="connsiteX3" fmla="*/ 770600 w 5353835"/>
              <a:gd name="connsiteY3" fmla="*/ 5353835 h 5353835"/>
              <a:gd name="connsiteX4" fmla="*/ 433255 w 5353835"/>
              <a:gd name="connsiteY4" fmla="*/ 80093 h 5353835"/>
              <a:gd name="connsiteX5" fmla="*/ 513348 w 5353835"/>
              <a:gd name="connsiteY5" fmla="*/ 0 h 5353835"/>
              <a:gd name="connsiteX6" fmla="*/ 5353835 w 5353835"/>
              <a:gd name="connsiteY6" fmla="*/ 0 h 5353835"/>
              <a:gd name="connsiteX7" fmla="*/ 5353835 w 5353835"/>
              <a:gd name="connsiteY7" fmla="*/ 4858206 h 5353835"/>
              <a:gd name="connsiteX8" fmla="*/ 5273742 w 5353835"/>
              <a:gd name="connsiteY8" fmla="*/ 4938299 h 5353835"/>
              <a:gd name="connsiteX9" fmla="*/ 5273742 w 5353835"/>
              <a:gd name="connsiteY9" fmla="*/ 80093 h 5353835"/>
              <a:gd name="connsiteX10" fmla="*/ 0 w 5353835"/>
              <a:gd name="connsiteY10" fmla="*/ 513348 h 5353835"/>
              <a:gd name="connsiteX11" fmla="*/ 80093 w 5353835"/>
              <a:gd name="connsiteY11" fmla="*/ 433255 h 5353835"/>
              <a:gd name="connsiteX12" fmla="*/ 80093 w 5353835"/>
              <a:gd name="connsiteY12" fmla="*/ 4663328 h 5353835"/>
              <a:gd name="connsiteX13" fmla="*/ 0 w 5353835"/>
              <a:gd name="connsiteY13" fmla="*/ 4583235 h 5353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353835" h="5353835">
                <a:moveTo>
                  <a:pt x="690507" y="5273742"/>
                </a:moveTo>
                <a:lnTo>
                  <a:pt x="4938299" y="5273742"/>
                </a:lnTo>
                <a:lnTo>
                  <a:pt x="4858206" y="5353835"/>
                </a:lnTo>
                <a:lnTo>
                  <a:pt x="770600" y="5353835"/>
                </a:lnTo>
                <a:close/>
                <a:moveTo>
                  <a:pt x="433255" y="80093"/>
                </a:moveTo>
                <a:lnTo>
                  <a:pt x="513348" y="0"/>
                </a:lnTo>
                <a:lnTo>
                  <a:pt x="5353835" y="0"/>
                </a:lnTo>
                <a:lnTo>
                  <a:pt x="5353835" y="4858206"/>
                </a:lnTo>
                <a:lnTo>
                  <a:pt x="5273742" y="4938299"/>
                </a:lnTo>
                <a:lnTo>
                  <a:pt x="5273742" y="80093"/>
                </a:lnTo>
                <a:close/>
                <a:moveTo>
                  <a:pt x="0" y="513348"/>
                </a:moveTo>
                <a:lnTo>
                  <a:pt x="80093" y="433255"/>
                </a:lnTo>
                <a:lnTo>
                  <a:pt x="80093" y="4663328"/>
                </a:lnTo>
                <a:lnTo>
                  <a:pt x="0" y="4583235"/>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3" name="TextBox 2">
            <a:extLst>
              <a:ext uri="{FF2B5EF4-FFF2-40B4-BE49-F238E27FC236}">
                <a16:creationId xmlns:a16="http://schemas.microsoft.com/office/drawing/2014/main" id="{EF14D204-7009-68A6-61B7-4D324E747DC0}"/>
              </a:ext>
            </a:extLst>
          </p:cNvPr>
          <p:cNvSpPr txBox="1"/>
          <p:nvPr/>
        </p:nvSpPr>
        <p:spPr>
          <a:xfrm>
            <a:off x="1116701" y="2452526"/>
            <a:ext cx="4248318" cy="1952947"/>
          </a:xfrm>
          <a:prstGeom prst="rect">
            <a:avLst/>
          </a:prstGeom>
          <a:noFill/>
        </p:spPr>
        <p:txBody>
          <a:bodyPr vert="horz" lIns="91440" tIns="45720" rIns="91440" bIns="45720" rtlCol="0" anchor="ctr">
            <a:normAutofit fontScale="85000" lnSpcReduction="10000"/>
          </a:bodyPr>
          <a:lstStyle/>
          <a:p>
            <a:pPr algn="ctr" defTabSz="914400">
              <a:lnSpc>
                <a:spcPct val="90000"/>
              </a:lnSpc>
              <a:spcBef>
                <a:spcPct val="0"/>
              </a:spcBef>
              <a:spcAft>
                <a:spcPts val="600"/>
              </a:spcAft>
            </a:pPr>
            <a:r>
              <a:rPr lang="en-US" sz="3600" b="1" i="1" dirty="0">
                <a:solidFill>
                  <a:schemeClr val="bg1"/>
                </a:solidFill>
                <a:latin typeface="+mj-lt"/>
                <a:ea typeface="+mj-ea"/>
                <a:cs typeface="+mj-cs"/>
              </a:rPr>
              <a:t>Correlation analysis</a:t>
            </a:r>
          </a:p>
          <a:p>
            <a:pPr algn="ctr" defTabSz="914400">
              <a:lnSpc>
                <a:spcPct val="90000"/>
              </a:lnSpc>
              <a:spcBef>
                <a:spcPct val="0"/>
              </a:spcBef>
              <a:spcAft>
                <a:spcPts val="600"/>
              </a:spcAft>
            </a:pPr>
            <a:r>
              <a:rPr lang="en-US" sz="3600" i="1" dirty="0">
                <a:solidFill>
                  <a:schemeClr val="bg1"/>
                </a:solidFill>
                <a:effectLst/>
              </a:rPr>
              <a:t>between 'review/score' and 'price', 'review/time' and 'text length'.</a:t>
            </a:r>
            <a:endParaRPr lang="en-US" sz="3600" dirty="0">
              <a:solidFill>
                <a:schemeClr val="bg1"/>
              </a:solidFill>
              <a:latin typeface="+mj-lt"/>
              <a:ea typeface="+mj-ea"/>
              <a:cs typeface="+mj-cs"/>
            </a:endParaRPr>
          </a:p>
          <a:p>
            <a:pPr algn="ctr" defTabSz="914400">
              <a:lnSpc>
                <a:spcPct val="90000"/>
              </a:lnSpc>
              <a:spcBef>
                <a:spcPct val="0"/>
              </a:spcBef>
              <a:spcAft>
                <a:spcPts val="600"/>
              </a:spcAft>
            </a:pPr>
            <a:endParaRPr lang="en-US" sz="3600" dirty="0">
              <a:solidFill>
                <a:srgbClr val="080808"/>
              </a:solidFill>
              <a:latin typeface="+mj-lt"/>
              <a:ea typeface="+mj-ea"/>
              <a:cs typeface="+mj-cs"/>
            </a:endParaRPr>
          </a:p>
        </p:txBody>
      </p:sp>
      <p:sp>
        <p:nvSpPr>
          <p:cNvPr id="1089" name="Isosceles Triangle 1088">
            <a:extLst>
              <a:ext uri="{FF2B5EF4-FFF2-40B4-BE49-F238E27FC236}">
                <a16:creationId xmlns:a16="http://schemas.microsoft.com/office/drawing/2014/main" id="{CB64814D-A361-44E1-8D97-B83E41C8B2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0" y="-2"/>
            <a:ext cx="1248189" cy="1248189"/>
          </a:xfrm>
          <a:prstGeom prst="triangle">
            <a:avLst>
              <a:gd name="adj" fmla="val 10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91" name="Rectangle 1090">
            <a:extLst>
              <a:ext uri="{FF2B5EF4-FFF2-40B4-BE49-F238E27FC236}">
                <a16:creationId xmlns:a16="http://schemas.microsoft.com/office/drawing/2014/main" id="{852A6879-032A-4946-9CCA-44D38BEDF5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296832" y="246646"/>
            <a:ext cx="577231" cy="577231"/>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93" name="Rectangle 1092">
            <a:extLst>
              <a:ext uri="{FF2B5EF4-FFF2-40B4-BE49-F238E27FC236}">
                <a16:creationId xmlns:a16="http://schemas.microsoft.com/office/drawing/2014/main" id="{56AB08D7-F0FB-4965-B730-8B874214C2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793049" y="367194"/>
            <a:ext cx="999162" cy="99916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95" name="Rectangle 1094">
            <a:extLst>
              <a:ext uri="{FF2B5EF4-FFF2-40B4-BE49-F238E27FC236}">
                <a16:creationId xmlns:a16="http://schemas.microsoft.com/office/drawing/2014/main" id="{148D9297-49FA-43ED-AC6B-E2F153B3A5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659187" y="946949"/>
            <a:ext cx="352820" cy="352820"/>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7" name="Freeform: Shape 1096">
            <a:extLst>
              <a:ext uri="{FF2B5EF4-FFF2-40B4-BE49-F238E27FC236}">
                <a16:creationId xmlns:a16="http://schemas.microsoft.com/office/drawing/2014/main" id="{77C2D141-F73C-4BF3-B3DF-D3BA74B8BE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27826" y="1350438"/>
            <a:ext cx="4160520" cy="4157124"/>
          </a:xfrm>
          <a:custGeom>
            <a:avLst/>
            <a:gdLst>
              <a:gd name="connsiteX0" fmla="*/ 2080261 w 4160520"/>
              <a:gd name="connsiteY0" fmla="*/ 0 h 4157124"/>
              <a:gd name="connsiteX1" fmla="*/ 4160520 w 4160520"/>
              <a:gd name="connsiteY1" fmla="*/ 2078563 h 4157124"/>
              <a:gd name="connsiteX2" fmla="*/ 2080261 w 4160520"/>
              <a:gd name="connsiteY2" fmla="*/ 4157124 h 4157124"/>
              <a:gd name="connsiteX3" fmla="*/ 0 w 4160520"/>
              <a:gd name="connsiteY3" fmla="*/ 2078563 h 4157124"/>
            </a:gdLst>
            <a:ahLst/>
            <a:cxnLst>
              <a:cxn ang="0">
                <a:pos x="connsiteX0" y="connsiteY0"/>
              </a:cxn>
              <a:cxn ang="0">
                <a:pos x="connsiteX1" y="connsiteY1"/>
              </a:cxn>
              <a:cxn ang="0">
                <a:pos x="connsiteX2" y="connsiteY2"/>
              </a:cxn>
              <a:cxn ang="0">
                <a:pos x="connsiteX3" y="connsiteY3"/>
              </a:cxn>
            </a:cxnLst>
            <a:rect l="l" t="t" r="r" b="b"/>
            <a:pathLst>
              <a:path w="4160520" h="4157124">
                <a:moveTo>
                  <a:pt x="2080261" y="0"/>
                </a:moveTo>
                <a:lnTo>
                  <a:pt x="4160520" y="2078563"/>
                </a:lnTo>
                <a:lnTo>
                  <a:pt x="2080261" y="4157124"/>
                </a:lnTo>
                <a:lnTo>
                  <a:pt x="0" y="2078563"/>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99" name="Freeform: Shape 1098">
            <a:extLst>
              <a:ext uri="{FF2B5EF4-FFF2-40B4-BE49-F238E27FC236}">
                <a16:creationId xmlns:a16="http://schemas.microsoft.com/office/drawing/2014/main" id="{DB456AC5-2DFE-4E00-B0CE-30AAA2A3D6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47566" y="1"/>
            <a:ext cx="3997403" cy="3295805"/>
          </a:xfrm>
          <a:custGeom>
            <a:avLst/>
            <a:gdLst>
              <a:gd name="connsiteX0" fmla="*/ 1352836 w 4160520"/>
              <a:gd name="connsiteY0" fmla="*/ 0 h 3430293"/>
              <a:gd name="connsiteX1" fmla="*/ 2807685 w 4160520"/>
              <a:gd name="connsiteY1" fmla="*/ 0 h 3430293"/>
              <a:gd name="connsiteX2" fmla="*/ 4160520 w 4160520"/>
              <a:gd name="connsiteY2" fmla="*/ 1351732 h 3430293"/>
              <a:gd name="connsiteX3" fmla="*/ 2080261 w 4160520"/>
              <a:gd name="connsiteY3" fmla="*/ 3430293 h 3430293"/>
              <a:gd name="connsiteX4" fmla="*/ 0 w 4160520"/>
              <a:gd name="connsiteY4" fmla="*/ 1351732 h 34302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60520" h="3430293">
                <a:moveTo>
                  <a:pt x="1352836" y="0"/>
                </a:moveTo>
                <a:lnTo>
                  <a:pt x="2807685" y="0"/>
                </a:lnTo>
                <a:lnTo>
                  <a:pt x="4160520" y="1351732"/>
                </a:lnTo>
                <a:lnTo>
                  <a:pt x="2080261" y="3430293"/>
                </a:lnTo>
                <a:lnTo>
                  <a:pt x="0" y="1351732"/>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8" name="Picture 7" descr="Chart, treemap chart&#10;&#10;Description automatically generated">
            <a:extLst>
              <a:ext uri="{FF2B5EF4-FFF2-40B4-BE49-F238E27FC236}">
                <a16:creationId xmlns:a16="http://schemas.microsoft.com/office/drawing/2014/main" id="{5E5A15F3-EA28-FFAB-7355-70911547B1F8}"/>
              </a:ext>
            </a:extLst>
          </p:cNvPr>
          <p:cNvPicPr>
            <a:picLocks noChangeAspect="1"/>
          </p:cNvPicPr>
          <p:nvPr/>
        </p:nvPicPr>
        <p:blipFill>
          <a:blip r:embed="rId2"/>
          <a:stretch>
            <a:fillRect/>
          </a:stretch>
        </p:blipFill>
        <p:spPr>
          <a:xfrm>
            <a:off x="6391764" y="481797"/>
            <a:ext cx="2137289" cy="1667086"/>
          </a:xfrm>
          <a:prstGeom prst="rect">
            <a:avLst/>
          </a:prstGeom>
        </p:spPr>
      </p:pic>
      <p:sp>
        <p:nvSpPr>
          <p:cNvPr id="1101" name="Isosceles Triangle 1100">
            <a:extLst>
              <a:ext uri="{FF2B5EF4-FFF2-40B4-BE49-F238E27FC236}">
                <a16:creationId xmlns:a16="http://schemas.microsoft.com/office/drawing/2014/main" id="{D3EB41F8-8868-4FC3-8553-94FEE5A8B8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52972" y="6102888"/>
            <a:ext cx="1510228" cy="755112"/>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3" name="Freeform: Shape 1102">
            <a:extLst>
              <a:ext uri="{FF2B5EF4-FFF2-40B4-BE49-F238E27FC236}">
                <a16:creationId xmlns:a16="http://schemas.microsoft.com/office/drawing/2014/main" id="{39671820-9967-4806-B0A7-4944C2A4A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5447566" y="3562194"/>
            <a:ext cx="3997403" cy="3295805"/>
          </a:xfrm>
          <a:custGeom>
            <a:avLst/>
            <a:gdLst>
              <a:gd name="connsiteX0" fmla="*/ 1352836 w 4160520"/>
              <a:gd name="connsiteY0" fmla="*/ 0 h 3430293"/>
              <a:gd name="connsiteX1" fmla="*/ 2807685 w 4160520"/>
              <a:gd name="connsiteY1" fmla="*/ 0 h 3430293"/>
              <a:gd name="connsiteX2" fmla="*/ 4160520 w 4160520"/>
              <a:gd name="connsiteY2" fmla="*/ 1351732 h 3430293"/>
              <a:gd name="connsiteX3" fmla="*/ 2080261 w 4160520"/>
              <a:gd name="connsiteY3" fmla="*/ 3430293 h 3430293"/>
              <a:gd name="connsiteX4" fmla="*/ 0 w 4160520"/>
              <a:gd name="connsiteY4" fmla="*/ 1351732 h 34302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60520" h="3430293">
                <a:moveTo>
                  <a:pt x="1352836" y="0"/>
                </a:moveTo>
                <a:lnTo>
                  <a:pt x="2807685" y="0"/>
                </a:lnTo>
                <a:lnTo>
                  <a:pt x="4160520" y="1351732"/>
                </a:lnTo>
                <a:lnTo>
                  <a:pt x="2080261" y="3430293"/>
                </a:lnTo>
                <a:lnTo>
                  <a:pt x="0" y="1351732"/>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descr="Table&#10;&#10;Description automatically generated">
            <a:extLst>
              <a:ext uri="{FF2B5EF4-FFF2-40B4-BE49-F238E27FC236}">
                <a16:creationId xmlns:a16="http://schemas.microsoft.com/office/drawing/2014/main" id="{28305444-192D-9C6B-2488-97DA73CC761E}"/>
              </a:ext>
            </a:extLst>
          </p:cNvPr>
          <p:cNvPicPr>
            <a:picLocks noChangeAspect="1"/>
          </p:cNvPicPr>
          <p:nvPr/>
        </p:nvPicPr>
        <p:blipFill>
          <a:blip r:embed="rId3"/>
          <a:stretch>
            <a:fillRect/>
          </a:stretch>
        </p:blipFill>
        <p:spPr>
          <a:xfrm>
            <a:off x="8341347" y="2930415"/>
            <a:ext cx="2524866" cy="1003634"/>
          </a:xfrm>
          <a:prstGeom prst="rect">
            <a:avLst/>
          </a:prstGeom>
        </p:spPr>
      </p:pic>
      <p:pic>
        <p:nvPicPr>
          <p:cNvPr id="1028" name="Picture 4" descr="Chart&#10;&#10;Description automatically generated">
            <a:extLst>
              <a:ext uri="{FF2B5EF4-FFF2-40B4-BE49-F238E27FC236}">
                <a16:creationId xmlns:a16="http://schemas.microsoft.com/office/drawing/2014/main" id="{073B166D-7358-8C16-2E10-68E90B5F3CD5}"/>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390452" y="4740295"/>
            <a:ext cx="2139914" cy="16670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5914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1F99AB-0E38-B22D-AC70-C54EFD0A87EF}"/>
              </a:ext>
            </a:extLst>
          </p:cNvPr>
          <p:cNvSpPr>
            <a:spLocks noGrp="1"/>
          </p:cNvSpPr>
          <p:nvPr>
            <p:ph type="title"/>
          </p:nvPr>
        </p:nvSpPr>
        <p:spPr/>
        <p:txBody>
          <a:bodyPr/>
          <a:lstStyle/>
          <a:p>
            <a:r>
              <a:rPr lang="en-CA" dirty="0"/>
              <a:t>Classifying reviews</a:t>
            </a:r>
            <a:endParaRPr lang="en-MX" dirty="0"/>
          </a:p>
        </p:txBody>
      </p:sp>
      <p:sp>
        <p:nvSpPr>
          <p:cNvPr id="8" name="TextBox 7">
            <a:extLst>
              <a:ext uri="{FF2B5EF4-FFF2-40B4-BE49-F238E27FC236}">
                <a16:creationId xmlns:a16="http://schemas.microsoft.com/office/drawing/2014/main" id="{E6C2D4A2-6BF9-9F0C-654A-70AA8C51A8D5}"/>
              </a:ext>
            </a:extLst>
          </p:cNvPr>
          <p:cNvSpPr txBox="1"/>
          <p:nvPr/>
        </p:nvSpPr>
        <p:spPr>
          <a:xfrm>
            <a:off x="838200" y="1537275"/>
            <a:ext cx="10648834" cy="646331"/>
          </a:xfrm>
          <a:prstGeom prst="rect">
            <a:avLst/>
          </a:prstGeom>
          <a:noFill/>
        </p:spPr>
        <p:txBody>
          <a:bodyPr wrap="square">
            <a:spAutoFit/>
          </a:bodyPr>
          <a:lstStyle/>
          <a:p>
            <a:r>
              <a:rPr lang="en-CA" dirty="0"/>
              <a:t># In this study, a 'review/score' score higher than 3 was defined as a positive review, and a score of less or equal than 3 was defined as a negative review.</a:t>
            </a:r>
            <a:endParaRPr lang="en-MX" dirty="0"/>
          </a:p>
        </p:txBody>
      </p:sp>
      <p:sp>
        <p:nvSpPr>
          <p:cNvPr id="10" name="TextBox 9">
            <a:extLst>
              <a:ext uri="{FF2B5EF4-FFF2-40B4-BE49-F238E27FC236}">
                <a16:creationId xmlns:a16="http://schemas.microsoft.com/office/drawing/2014/main" id="{40C9C4A7-C6A2-A9DD-708F-6DFD756C59ED}"/>
              </a:ext>
            </a:extLst>
          </p:cNvPr>
          <p:cNvSpPr txBox="1"/>
          <p:nvPr/>
        </p:nvSpPr>
        <p:spPr>
          <a:xfrm>
            <a:off x="696000" y="3171090"/>
            <a:ext cx="7391400" cy="369332"/>
          </a:xfrm>
          <a:prstGeom prst="rect">
            <a:avLst/>
          </a:prstGeom>
          <a:noFill/>
        </p:spPr>
        <p:txBody>
          <a:bodyPr wrap="square">
            <a:spAutoFit/>
          </a:bodyPr>
          <a:lstStyle/>
          <a:p>
            <a:pPr algn="l" rtl="0"/>
            <a:r>
              <a:rPr lang="en-CA" b="0" i="0" dirty="0" err="1">
                <a:effectLst/>
                <a:latin typeface="var(--jp-code-font-family)"/>
              </a:rPr>
              <a:t>df</a:t>
            </a:r>
            <a:r>
              <a:rPr lang="en-CA" b="0" i="0" dirty="0">
                <a:effectLst/>
                <a:latin typeface="var(--jp-code-font-family)"/>
              </a:rPr>
              <a:t>['sentiment'] = ['positive' if x &gt; 3 else 'negative' for x in </a:t>
            </a:r>
            <a:r>
              <a:rPr lang="en-CA" b="0" i="0" dirty="0" err="1">
                <a:effectLst/>
                <a:latin typeface="var(--jp-code-font-family)"/>
              </a:rPr>
              <a:t>df</a:t>
            </a:r>
            <a:r>
              <a:rPr lang="en-CA" b="0" i="0" dirty="0">
                <a:effectLst/>
                <a:latin typeface="var(--jp-code-font-family)"/>
              </a:rPr>
              <a:t>['review/score']]</a:t>
            </a:r>
            <a:endParaRPr lang="en-US" b="0" i="0" dirty="0">
              <a:effectLst/>
              <a:latin typeface="var(--jp-code-font-family)"/>
            </a:endParaRPr>
          </a:p>
        </p:txBody>
      </p:sp>
      <p:grpSp>
        <p:nvGrpSpPr>
          <p:cNvPr id="12" name="Grupo 11">
            <a:extLst>
              <a:ext uri="{FF2B5EF4-FFF2-40B4-BE49-F238E27FC236}">
                <a16:creationId xmlns:a16="http://schemas.microsoft.com/office/drawing/2014/main" id="{926AF14D-295A-A460-BD06-650C2EA8E05D}"/>
              </a:ext>
            </a:extLst>
          </p:cNvPr>
          <p:cNvGrpSpPr/>
          <p:nvPr/>
        </p:nvGrpSpPr>
        <p:grpSpPr>
          <a:xfrm>
            <a:off x="696000" y="4285124"/>
            <a:ext cx="10800000" cy="1752896"/>
            <a:chOff x="696000" y="4186519"/>
            <a:chExt cx="10800000" cy="1752896"/>
          </a:xfrm>
        </p:grpSpPr>
        <p:pic>
          <p:nvPicPr>
            <p:cNvPr id="4" name="Imagen 3">
              <a:extLst>
                <a:ext uri="{FF2B5EF4-FFF2-40B4-BE49-F238E27FC236}">
                  <a16:creationId xmlns:a16="http://schemas.microsoft.com/office/drawing/2014/main" id="{0B95BC3A-706D-54EC-F527-8F6D6ABB1EDD}"/>
                </a:ext>
              </a:extLst>
            </p:cNvPr>
            <p:cNvPicPr>
              <a:picLocks noChangeAspect="1"/>
            </p:cNvPicPr>
            <p:nvPr/>
          </p:nvPicPr>
          <p:blipFill>
            <a:blip r:embed="rId2"/>
            <a:stretch>
              <a:fillRect/>
            </a:stretch>
          </p:blipFill>
          <p:spPr>
            <a:xfrm>
              <a:off x="696000" y="4188401"/>
              <a:ext cx="10800000" cy="1751014"/>
            </a:xfrm>
            <a:prstGeom prst="rect">
              <a:avLst/>
            </a:prstGeom>
          </p:spPr>
        </p:pic>
        <p:sp>
          <p:nvSpPr>
            <p:cNvPr id="5" name="Rectángulo 4">
              <a:extLst>
                <a:ext uri="{FF2B5EF4-FFF2-40B4-BE49-F238E27FC236}">
                  <a16:creationId xmlns:a16="http://schemas.microsoft.com/office/drawing/2014/main" id="{1B57E0CA-D707-8F81-9499-6E53CD872B34}"/>
                </a:ext>
              </a:extLst>
            </p:cNvPr>
            <p:cNvSpPr/>
            <p:nvPr/>
          </p:nvSpPr>
          <p:spPr>
            <a:xfrm>
              <a:off x="2061882" y="4186519"/>
              <a:ext cx="654424" cy="1751014"/>
            </a:xfrm>
            <a:prstGeom prst="rect">
              <a:avLst/>
            </a:prstGeom>
            <a:noFill/>
            <a:ln w="28575">
              <a:solidFill>
                <a:schemeClr val="accent5"/>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CO"/>
            </a:p>
          </p:txBody>
        </p:sp>
        <p:sp>
          <p:nvSpPr>
            <p:cNvPr id="11" name="Rectángulo 10">
              <a:extLst>
                <a:ext uri="{FF2B5EF4-FFF2-40B4-BE49-F238E27FC236}">
                  <a16:creationId xmlns:a16="http://schemas.microsoft.com/office/drawing/2014/main" id="{B6840397-F845-56FD-0D1D-93B5CD2C1DE3}"/>
                </a:ext>
              </a:extLst>
            </p:cNvPr>
            <p:cNvSpPr/>
            <p:nvPr/>
          </p:nvSpPr>
          <p:spPr>
            <a:xfrm>
              <a:off x="10919011" y="4186519"/>
              <a:ext cx="568023" cy="1751014"/>
            </a:xfrm>
            <a:prstGeom prst="rect">
              <a:avLst/>
            </a:prstGeom>
            <a:noFill/>
            <a:ln w="28575">
              <a:solidFill>
                <a:schemeClr val="accent5"/>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CO"/>
            </a:p>
          </p:txBody>
        </p:sp>
      </p:grpSp>
      <p:cxnSp>
        <p:nvCxnSpPr>
          <p:cNvPr id="14" name="Conector: curvado 13">
            <a:extLst>
              <a:ext uri="{FF2B5EF4-FFF2-40B4-BE49-F238E27FC236}">
                <a16:creationId xmlns:a16="http://schemas.microsoft.com/office/drawing/2014/main" id="{E71C1897-8674-E09C-8FCB-81C2E9CAB77E}"/>
              </a:ext>
            </a:extLst>
          </p:cNvPr>
          <p:cNvCxnSpPr>
            <a:stCxn id="5" idx="0"/>
            <a:endCxn id="11" idx="0"/>
          </p:cNvCxnSpPr>
          <p:nvPr/>
        </p:nvCxnSpPr>
        <p:spPr>
          <a:xfrm rot="5400000" flipH="1" flipV="1">
            <a:off x="6796058" y="-121840"/>
            <a:ext cx="12700" cy="8813929"/>
          </a:xfrm>
          <a:prstGeom prst="curvedConnector3">
            <a:avLst>
              <a:gd name="adj1" fmla="val 3847055"/>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095360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1F99AB-0E38-B22D-AC70-C54EFD0A87EF}"/>
              </a:ext>
            </a:extLst>
          </p:cNvPr>
          <p:cNvSpPr>
            <a:spLocks noGrp="1"/>
          </p:cNvSpPr>
          <p:nvPr>
            <p:ph type="title"/>
          </p:nvPr>
        </p:nvSpPr>
        <p:spPr/>
        <p:txBody>
          <a:bodyPr/>
          <a:lstStyle/>
          <a:p>
            <a:r>
              <a:rPr lang="en-CA" dirty="0"/>
              <a:t>Positive and negative word clouds</a:t>
            </a:r>
            <a:endParaRPr lang="en-MX" dirty="0"/>
          </a:p>
        </p:txBody>
      </p:sp>
      <p:sp>
        <p:nvSpPr>
          <p:cNvPr id="8" name="TextBox 7">
            <a:extLst>
              <a:ext uri="{FF2B5EF4-FFF2-40B4-BE49-F238E27FC236}">
                <a16:creationId xmlns:a16="http://schemas.microsoft.com/office/drawing/2014/main" id="{E6C2D4A2-6BF9-9F0C-654A-70AA8C51A8D5}"/>
              </a:ext>
            </a:extLst>
          </p:cNvPr>
          <p:cNvSpPr txBox="1"/>
          <p:nvPr/>
        </p:nvSpPr>
        <p:spPr>
          <a:xfrm>
            <a:off x="838200" y="1537275"/>
            <a:ext cx="9148482" cy="4247317"/>
          </a:xfrm>
          <a:prstGeom prst="rect">
            <a:avLst/>
          </a:prstGeom>
          <a:noFill/>
        </p:spPr>
        <p:txBody>
          <a:bodyPr wrap="square">
            <a:spAutoFit/>
          </a:bodyPr>
          <a:lstStyle/>
          <a:p>
            <a:r>
              <a:rPr lang="en-CA" dirty="0"/>
              <a:t>1.	Since there are about 2 million data, we randomly selected 10,000 each of 'Positive' and 'Negative’.</a:t>
            </a:r>
          </a:p>
          <a:p>
            <a:r>
              <a:rPr lang="es-CO" dirty="0"/>
              <a:t>df_Psample10000=</a:t>
            </a:r>
            <a:r>
              <a:rPr lang="es-CO" dirty="0" err="1"/>
              <a:t>df</a:t>
            </a:r>
            <a:r>
              <a:rPr lang="es-CO" dirty="0"/>
              <a:t>[</a:t>
            </a:r>
            <a:r>
              <a:rPr lang="es-CO" dirty="0" err="1"/>
              <a:t>df</a:t>
            </a:r>
            <a:r>
              <a:rPr lang="es-CO" dirty="0"/>
              <a:t>['</a:t>
            </a:r>
            <a:r>
              <a:rPr lang="es-CO" dirty="0" err="1"/>
              <a:t>sentiment</a:t>
            </a:r>
            <a:r>
              <a:rPr lang="es-CO" dirty="0"/>
              <a:t>']=='positive'].</a:t>
            </a:r>
            <a:r>
              <a:rPr lang="es-CO" dirty="0" err="1"/>
              <a:t>sample</a:t>
            </a:r>
            <a:r>
              <a:rPr lang="es-CO" dirty="0"/>
              <a:t>(n=10000)</a:t>
            </a:r>
          </a:p>
          <a:p>
            <a:r>
              <a:rPr lang="es-CO" dirty="0"/>
              <a:t>df_Nsample10000=</a:t>
            </a:r>
            <a:r>
              <a:rPr lang="es-CO" dirty="0" err="1"/>
              <a:t>df</a:t>
            </a:r>
            <a:r>
              <a:rPr lang="es-CO" dirty="0"/>
              <a:t>[</a:t>
            </a:r>
            <a:r>
              <a:rPr lang="es-CO" dirty="0" err="1"/>
              <a:t>df</a:t>
            </a:r>
            <a:r>
              <a:rPr lang="es-CO" dirty="0"/>
              <a:t>['</a:t>
            </a:r>
            <a:r>
              <a:rPr lang="es-CO" dirty="0" err="1"/>
              <a:t>sentiment</a:t>
            </a:r>
            <a:r>
              <a:rPr lang="es-CO" dirty="0"/>
              <a:t>']=='negative'].</a:t>
            </a:r>
            <a:r>
              <a:rPr lang="es-CO" dirty="0" err="1"/>
              <a:t>sample</a:t>
            </a:r>
            <a:r>
              <a:rPr lang="es-CO" dirty="0"/>
              <a:t>(n=10000)</a:t>
            </a:r>
          </a:p>
          <a:p>
            <a:endParaRPr lang="en-CA" dirty="0"/>
          </a:p>
          <a:p>
            <a:r>
              <a:rPr lang="en-CA" dirty="0"/>
              <a:t>2.	We created a </a:t>
            </a:r>
            <a:r>
              <a:rPr lang="en-CA" dirty="0" err="1"/>
              <a:t>stopword</a:t>
            </a:r>
            <a:r>
              <a:rPr lang="en-CA" dirty="0"/>
              <a:t> list to remove the words that don’t add meaning to a review</a:t>
            </a:r>
          </a:p>
          <a:p>
            <a:r>
              <a:rPr lang="en-CA" dirty="0"/>
              <a:t>stops= set(STOPWORDS)</a:t>
            </a:r>
          </a:p>
          <a:p>
            <a:r>
              <a:rPr lang="en-CA" dirty="0" err="1"/>
              <a:t>stops.update</a:t>
            </a:r>
            <a:r>
              <a:rPr lang="en-CA" dirty="0"/>
              <a:t>(["book", "read","one","story","time","quot","</a:t>
            </a:r>
            <a:r>
              <a:rPr lang="en-CA" dirty="0" err="1"/>
              <a:t>character","books","make</a:t>
            </a:r>
            <a:r>
              <a:rPr lang="en-CA" dirty="0"/>
              <a:t>"])</a:t>
            </a:r>
          </a:p>
          <a:p>
            <a:endParaRPr lang="en-CA" dirty="0"/>
          </a:p>
          <a:p>
            <a:r>
              <a:rPr lang="en-CA" dirty="0"/>
              <a:t>3.	Creating the Word Clouds</a:t>
            </a:r>
          </a:p>
          <a:p>
            <a:r>
              <a:rPr lang="en-CA" dirty="0" err="1"/>
              <a:t>textt_p</a:t>
            </a:r>
            <a:r>
              <a:rPr lang="en-CA" dirty="0"/>
              <a:t> = " ".join(x for x in df_Psample10000["review/text"])</a:t>
            </a:r>
          </a:p>
          <a:p>
            <a:r>
              <a:rPr lang="en-CA" dirty="0" err="1"/>
              <a:t>wordcloud</a:t>
            </a:r>
            <a:r>
              <a:rPr lang="en-CA" dirty="0"/>
              <a:t> = </a:t>
            </a:r>
            <a:r>
              <a:rPr lang="en-CA" dirty="0" err="1"/>
              <a:t>WordCloud</a:t>
            </a:r>
            <a:r>
              <a:rPr lang="en-CA" dirty="0"/>
              <a:t>(</a:t>
            </a:r>
            <a:r>
              <a:rPr lang="en-CA" dirty="0" err="1"/>
              <a:t>stopwords</a:t>
            </a:r>
            <a:r>
              <a:rPr lang="en-CA" dirty="0"/>
              <a:t>=stops).generate(</a:t>
            </a:r>
            <a:r>
              <a:rPr lang="en-CA" dirty="0" err="1"/>
              <a:t>textt_p</a:t>
            </a:r>
            <a:r>
              <a:rPr lang="en-CA" dirty="0"/>
              <a:t>)</a:t>
            </a:r>
          </a:p>
          <a:p>
            <a:r>
              <a:rPr lang="en-CA" dirty="0" err="1"/>
              <a:t>wordcloud.to_file</a:t>
            </a:r>
            <a:r>
              <a:rPr lang="en-CA" dirty="0"/>
              <a:t>("review_p.png")</a:t>
            </a:r>
          </a:p>
          <a:p>
            <a:endParaRPr lang="en-CA" dirty="0"/>
          </a:p>
          <a:p>
            <a:endParaRPr lang="en-MX" dirty="0"/>
          </a:p>
        </p:txBody>
      </p:sp>
    </p:spTree>
    <p:extLst>
      <p:ext uri="{BB962C8B-B14F-4D97-AF65-F5344CB8AC3E}">
        <p14:creationId xmlns:p14="http://schemas.microsoft.com/office/powerpoint/2010/main" val="428809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1F99AB-0E38-B22D-AC70-C54EFD0A87EF}"/>
              </a:ext>
            </a:extLst>
          </p:cNvPr>
          <p:cNvSpPr>
            <a:spLocks noGrp="1"/>
          </p:cNvSpPr>
          <p:nvPr>
            <p:ph type="title"/>
          </p:nvPr>
        </p:nvSpPr>
        <p:spPr>
          <a:xfrm>
            <a:off x="3432362" y="400984"/>
            <a:ext cx="5114365" cy="1325563"/>
          </a:xfrm>
        </p:spPr>
        <p:txBody>
          <a:bodyPr/>
          <a:lstStyle/>
          <a:p>
            <a:pPr algn="ctr"/>
            <a:r>
              <a:rPr lang="en-CA" dirty="0"/>
              <a:t>Positive Word Cloud</a:t>
            </a:r>
            <a:endParaRPr lang="en-MX" dirty="0"/>
          </a:p>
        </p:txBody>
      </p:sp>
      <p:pic>
        <p:nvPicPr>
          <p:cNvPr id="4" name="Imagen 3">
            <a:extLst>
              <a:ext uri="{FF2B5EF4-FFF2-40B4-BE49-F238E27FC236}">
                <a16:creationId xmlns:a16="http://schemas.microsoft.com/office/drawing/2014/main" id="{C482559C-6DED-4EB7-965E-FB957A1D8A5C}"/>
              </a:ext>
            </a:extLst>
          </p:cNvPr>
          <p:cNvPicPr>
            <a:picLocks noChangeAspect="1"/>
          </p:cNvPicPr>
          <p:nvPr/>
        </p:nvPicPr>
        <p:blipFill>
          <a:blip r:embed="rId2"/>
          <a:stretch>
            <a:fillRect/>
          </a:stretch>
        </p:blipFill>
        <p:spPr>
          <a:xfrm>
            <a:off x="6314047" y="2838170"/>
            <a:ext cx="5400000" cy="2400000"/>
          </a:xfrm>
          <a:prstGeom prst="rect">
            <a:avLst/>
          </a:prstGeom>
        </p:spPr>
      </p:pic>
      <p:pic>
        <p:nvPicPr>
          <p:cNvPr id="2050" name="Picture 2">
            <a:extLst>
              <a:ext uri="{FF2B5EF4-FFF2-40B4-BE49-F238E27FC236}">
                <a16:creationId xmlns:a16="http://schemas.microsoft.com/office/drawing/2014/main" id="{A33720EB-C2F0-830C-7A8C-3578529151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7953" y="2838170"/>
            <a:ext cx="5400000" cy="2400000"/>
          </a:xfrm>
          <a:prstGeom prst="rect">
            <a:avLst/>
          </a:prstGeom>
          <a:noFill/>
          <a:extLst>
            <a:ext uri="{909E8E84-426E-40DD-AFC4-6F175D3DCCD1}">
              <a14:hiddenFill xmlns:a14="http://schemas.microsoft.com/office/drawing/2010/main">
                <a:solidFill>
                  <a:srgbClr val="FFFFFF"/>
                </a:solidFill>
              </a14:hiddenFill>
            </a:ext>
          </a:extLst>
        </p:spPr>
      </p:pic>
      <p:sp>
        <p:nvSpPr>
          <p:cNvPr id="5" name="CuadroTexto 4">
            <a:extLst>
              <a:ext uri="{FF2B5EF4-FFF2-40B4-BE49-F238E27FC236}">
                <a16:creationId xmlns:a16="http://schemas.microsoft.com/office/drawing/2014/main" id="{8E988571-EAE6-0A11-59E8-748DCB8036A8}"/>
              </a:ext>
            </a:extLst>
          </p:cNvPr>
          <p:cNvSpPr txBox="1"/>
          <p:nvPr/>
        </p:nvSpPr>
        <p:spPr>
          <a:xfrm>
            <a:off x="1454470" y="2321859"/>
            <a:ext cx="3446965" cy="400110"/>
          </a:xfrm>
          <a:prstGeom prst="rect">
            <a:avLst/>
          </a:prstGeom>
          <a:noFill/>
        </p:spPr>
        <p:txBody>
          <a:bodyPr wrap="square" rtlCol="0">
            <a:spAutoFit/>
          </a:bodyPr>
          <a:lstStyle/>
          <a:p>
            <a:r>
              <a:rPr lang="en-CA" sz="2000" dirty="0"/>
              <a:t>Based on the text of the review</a:t>
            </a:r>
            <a:endParaRPr lang="es-CO" sz="2000" dirty="0"/>
          </a:p>
        </p:txBody>
      </p:sp>
      <p:sp>
        <p:nvSpPr>
          <p:cNvPr id="7" name="CuadroTexto 6">
            <a:extLst>
              <a:ext uri="{FF2B5EF4-FFF2-40B4-BE49-F238E27FC236}">
                <a16:creationId xmlns:a16="http://schemas.microsoft.com/office/drawing/2014/main" id="{CF62DC68-A4A0-F1D0-1339-F16B42EF84BE}"/>
              </a:ext>
            </a:extLst>
          </p:cNvPr>
          <p:cNvSpPr txBox="1"/>
          <p:nvPr/>
        </p:nvSpPr>
        <p:spPr>
          <a:xfrm>
            <a:off x="6921918" y="2321859"/>
            <a:ext cx="4184257" cy="400110"/>
          </a:xfrm>
          <a:prstGeom prst="rect">
            <a:avLst/>
          </a:prstGeom>
          <a:noFill/>
        </p:spPr>
        <p:txBody>
          <a:bodyPr wrap="square" rtlCol="0">
            <a:spAutoFit/>
          </a:bodyPr>
          <a:lstStyle/>
          <a:p>
            <a:r>
              <a:rPr lang="en-CA" sz="2000" dirty="0"/>
              <a:t>Based on the summary of the review</a:t>
            </a:r>
            <a:endParaRPr lang="es-CO" sz="2000" dirty="0"/>
          </a:p>
        </p:txBody>
      </p:sp>
      <p:cxnSp>
        <p:nvCxnSpPr>
          <p:cNvPr id="11" name="Conector recto 10">
            <a:extLst>
              <a:ext uri="{FF2B5EF4-FFF2-40B4-BE49-F238E27FC236}">
                <a16:creationId xmlns:a16="http://schemas.microsoft.com/office/drawing/2014/main" id="{B3B917E6-7EBE-7543-979B-44E64220AC27}"/>
              </a:ext>
            </a:extLst>
          </p:cNvPr>
          <p:cNvCxnSpPr>
            <a:cxnSpLocks/>
          </p:cNvCxnSpPr>
          <p:nvPr/>
        </p:nvCxnSpPr>
        <p:spPr>
          <a:xfrm>
            <a:off x="6096000" y="1989735"/>
            <a:ext cx="0" cy="409687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874299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1F99AB-0E38-B22D-AC70-C54EFD0A87EF}"/>
              </a:ext>
            </a:extLst>
          </p:cNvPr>
          <p:cNvSpPr>
            <a:spLocks noGrp="1"/>
          </p:cNvSpPr>
          <p:nvPr>
            <p:ph type="title"/>
          </p:nvPr>
        </p:nvSpPr>
        <p:spPr>
          <a:xfrm>
            <a:off x="3432362" y="400984"/>
            <a:ext cx="5114365" cy="1325563"/>
          </a:xfrm>
        </p:spPr>
        <p:txBody>
          <a:bodyPr/>
          <a:lstStyle/>
          <a:p>
            <a:pPr algn="ctr"/>
            <a:r>
              <a:rPr lang="en-CA" dirty="0"/>
              <a:t>Negative Word Cloud</a:t>
            </a:r>
            <a:endParaRPr lang="en-MX" dirty="0"/>
          </a:p>
        </p:txBody>
      </p:sp>
      <p:sp>
        <p:nvSpPr>
          <p:cNvPr id="5" name="CuadroTexto 4">
            <a:extLst>
              <a:ext uri="{FF2B5EF4-FFF2-40B4-BE49-F238E27FC236}">
                <a16:creationId xmlns:a16="http://schemas.microsoft.com/office/drawing/2014/main" id="{8E988571-EAE6-0A11-59E8-748DCB8036A8}"/>
              </a:ext>
            </a:extLst>
          </p:cNvPr>
          <p:cNvSpPr txBox="1"/>
          <p:nvPr/>
        </p:nvSpPr>
        <p:spPr>
          <a:xfrm>
            <a:off x="1454470" y="2321859"/>
            <a:ext cx="3446965" cy="400110"/>
          </a:xfrm>
          <a:prstGeom prst="rect">
            <a:avLst/>
          </a:prstGeom>
          <a:noFill/>
        </p:spPr>
        <p:txBody>
          <a:bodyPr wrap="square" rtlCol="0">
            <a:spAutoFit/>
          </a:bodyPr>
          <a:lstStyle/>
          <a:p>
            <a:r>
              <a:rPr lang="en-CA" sz="2000" dirty="0"/>
              <a:t>Based on the text of the review</a:t>
            </a:r>
            <a:endParaRPr lang="es-CO" sz="2000" dirty="0"/>
          </a:p>
        </p:txBody>
      </p:sp>
      <p:sp>
        <p:nvSpPr>
          <p:cNvPr id="7" name="CuadroTexto 6">
            <a:extLst>
              <a:ext uri="{FF2B5EF4-FFF2-40B4-BE49-F238E27FC236}">
                <a16:creationId xmlns:a16="http://schemas.microsoft.com/office/drawing/2014/main" id="{CF62DC68-A4A0-F1D0-1339-F16B42EF84BE}"/>
              </a:ext>
            </a:extLst>
          </p:cNvPr>
          <p:cNvSpPr txBox="1"/>
          <p:nvPr/>
        </p:nvSpPr>
        <p:spPr>
          <a:xfrm>
            <a:off x="6921918" y="2321859"/>
            <a:ext cx="4184257" cy="400110"/>
          </a:xfrm>
          <a:prstGeom prst="rect">
            <a:avLst/>
          </a:prstGeom>
          <a:noFill/>
        </p:spPr>
        <p:txBody>
          <a:bodyPr wrap="square" rtlCol="0">
            <a:spAutoFit/>
          </a:bodyPr>
          <a:lstStyle/>
          <a:p>
            <a:r>
              <a:rPr lang="en-CA" sz="2000" dirty="0"/>
              <a:t>Based on the summary of the review</a:t>
            </a:r>
            <a:endParaRPr lang="es-CO" sz="2000" dirty="0"/>
          </a:p>
        </p:txBody>
      </p:sp>
      <p:cxnSp>
        <p:nvCxnSpPr>
          <p:cNvPr id="11" name="Conector recto 10">
            <a:extLst>
              <a:ext uri="{FF2B5EF4-FFF2-40B4-BE49-F238E27FC236}">
                <a16:creationId xmlns:a16="http://schemas.microsoft.com/office/drawing/2014/main" id="{B3B917E6-7EBE-7543-979B-44E64220AC27}"/>
              </a:ext>
            </a:extLst>
          </p:cNvPr>
          <p:cNvCxnSpPr>
            <a:cxnSpLocks/>
          </p:cNvCxnSpPr>
          <p:nvPr/>
        </p:nvCxnSpPr>
        <p:spPr>
          <a:xfrm>
            <a:off x="6096000" y="1989735"/>
            <a:ext cx="0" cy="409687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pic>
        <p:nvPicPr>
          <p:cNvPr id="3" name="Imagen 2">
            <a:extLst>
              <a:ext uri="{FF2B5EF4-FFF2-40B4-BE49-F238E27FC236}">
                <a16:creationId xmlns:a16="http://schemas.microsoft.com/office/drawing/2014/main" id="{2980EA70-2DFA-4BA7-1C16-9A5E0B3512C4}"/>
              </a:ext>
            </a:extLst>
          </p:cNvPr>
          <p:cNvPicPr>
            <a:picLocks noChangeAspect="1"/>
          </p:cNvPicPr>
          <p:nvPr/>
        </p:nvPicPr>
        <p:blipFill>
          <a:blip r:embed="rId2"/>
          <a:stretch>
            <a:fillRect/>
          </a:stretch>
        </p:blipFill>
        <p:spPr>
          <a:xfrm>
            <a:off x="477952" y="3048000"/>
            <a:ext cx="5400000" cy="2400000"/>
          </a:xfrm>
          <a:prstGeom prst="rect">
            <a:avLst/>
          </a:prstGeom>
        </p:spPr>
      </p:pic>
      <p:pic>
        <p:nvPicPr>
          <p:cNvPr id="6" name="Imagen 5">
            <a:extLst>
              <a:ext uri="{FF2B5EF4-FFF2-40B4-BE49-F238E27FC236}">
                <a16:creationId xmlns:a16="http://schemas.microsoft.com/office/drawing/2014/main" id="{08CFB873-9B1B-D1AA-6B4C-8793D5EFB7AC}"/>
              </a:ext>
            </a:extLst>
          </p:cNvPr>
          <p:cNvPicPr>
            <a:picLocks noChangeAspect="1"/>
          </p:cNvPicPr>
          <p:nvPr/>
        </p:nvPicPr>
        <p:blipFill>
          <a:blip r:embed="rId3"/>
          <a:stretch>
            <a:fillRect/>
          </a:stretch>
        </p:blipFill>
        <p:spPr>
          <a:xfrm>
            <a:off x="6314049" y="3048000"/>
            <a:ext cx="5400000" cy="2400000"/>
          </a:xfrm>
          <a:prstGeom prst="rect">
            <a:avLst/>
          </a:prstGeom>
        </p:spPr>
      </p:pic>
    </p:spTree>
    <p:extLst>
      <p:ext uri="{BB962C8B-B14F-4D97-AF65-F5344CB8AC3E}">
        <p14:creationId xmlns:p14="http://schemas.microsoft.com/office/powerpoint/2010/main" val="37819944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9AAF10-438E-819C-29B5-FAD372F83D50}"/>
              </a:ext>
            </a:extLst>
          </p:cNvPr>
          <p:cNvSpPr>
            <a:spLocks noGrp="1"/>
          </p:cNvSpPr>
          <p:nvPr>
            <p:ph type="title"/>
          </p:nvPr>
        </p:nvSpPr>
        <p:spPr>
          <a:xfrm>
            <a:off x="2073288" y="321732"/>
            <a:ext cx="9276178" cy="4240743"/>
          </a:xfrm>
        </p:spPr>
        <p:txBody>
          <a:bodyPr vert="horz" lIns="91440" tIns="45720" rIns="91440" bIns="45720" rtlCol="0" anchor="b">
            <a:normAutofit/>
          </a:bodyPr>
          <a:lstStyle/>
          <a:p>
            <a:r>
              <a:rPr lang="en-US" sz="6600" kern="1200" dirty="0">
                <a:solidFill>
                  <a:schemeClr val="tx1"/>
                </a:solidFill>
                <a:latin typeface="+mj-lt"/>
                <a:ea typeface="+mj-ea"/>
                <a:cs typeface="+mj-cs"/>
              </a:rPr>
              <a:t>Prediction</a:t>
            </a:r>
          </a:p>
        </p:txBody>
      </p:sp>
      <p:sp>
        <p:nvSpPr>
          <p:cNvPr id="9" name="Rectangle 8">
            <a:extLst>
              <a:ext uri="{FF2B5EF4-FFF2-40B4-BE49-F238E27FC236}">
                <a16:creationId xmlns:a16="http://schemas.microsoft.com/office/drawing/2014/main" id="{4FC2883A-A46C-4284-9FA2-5AC0504E0C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6124" cy="6858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6" name="Graphic 5" descr="Head with Gears">
            <a:extLst>
              <a:ext uri="{FF2B5EF4-FFF2-40B4-BE49-F238E27FC236}">
                <a16:creationId xmlns:a16="http://schemas.microsoft.com/office/drawing/2014/main" id="{2CA1C65F-C05B-E26D-6A48-73B0D5CF300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38200" y="3465195"/>
            <a:ext cx="1097280" cy="1097280"/>
          </a:xfrm>
          <a:prstGeom prst="rect">
            <a:avLst/>
          </a:prstGeom>
        </p:spPr>
      </p:pic>
    </p:spTree>
    <p:extLst>
      <p:ext uri="{BB962C8B-B14F-4D97-AF65-F5344CB8AC3E}">
        <p14:creationId xmlns:p14="http://schemas.microsoft.com/office/powerpoint/2010/main" val="622585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08"/>
        <p:cNvGrpSpPr/>
        <p:nvPr/>
      </p:nvGrpSpPr>
      <p:grpSpPr>
        <a:xfrm>
          <a:off x="0" y="0"/>
          <a:ext cx="0" cy="0"/>
          <a:chOff x="0" y="0"/>
          <a:chExt cx="0" cy="0"/>
        </a:xfrm>
      </p:grpSpPr>
      <p:sp useBgFill="1">
        <p:nvSpPr>
          <p:cNvPr id="116" name="Rectangle 115">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9" name="Google Shape;109;p23"/>
          <p:cNvSpPr txBox="1">
            <a:spLocks noGrp="1"/>
          </p:cNvSpPr>
          <p:nvPr>
            <p:ph type="title"/>
          </p:nvPr>
        </p:nvSpPr>
        <p:spPr>
          <a:xfrm>
            <a:off x="838200" y="365125"/>
            <a:ext cx="10515600" cy="1325563"/>
          </a:xfrm>
          <a:prstGeom prst="rect">
            <a:avLst/>
          </a:prstGeom>
        </p:spPr>
        <p:txBody>
          <a:bodyPr spcFirstLastPara="1" vert="horz" lIns="91440" tIns="45720" rIns="91440" bIns="45720" rtlCol="0" anchor="ctr" anchorCtr="0">
            <a:normAutofit/>
          </a:bodyPr>
          <a:lstStyle/>
          <a:p>
            <a:pPr>
              <a:spcBef>
                <a:spcPct val="0"/>
              </a:spcBef>
            </a:pPr>
            <a:r>
              <a:rPr lang="en-US" sz="5400" kern="1200" dirty="0">
                <a:solidFill>
                  <a:schemeClr val="tx1"/>
                </a:solidFill>
                <a:latin typeface="+mj-lt"/>
                <a:ea typeface="+mj-ea"/>
                <a:cs typeface="+mj-cs"/>
              </a:rPr>
              <a:t>Prediction</a:t>
            </a:r>
          </a:p>
        </p:txBody>
      </p:sp>
      <p:sp>
        <p:nvSpPr>
          <p:cNvPr id="118"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0" name="Google Shape;110;p23"/>
          <p:cNvSpPr txBox="1">
            <a:spLocks noGrp="1"/>
          </p:cNvSpPr>
          <p:nvPr>
            <p:ph type="body" idx="1"/>
          </p:nvPr>
        </p:nvSpPr>
        <p:spPr>
          <a:xfrm>
            <a:off x="669036" y="1843659"/>
            <a:ext cx="10515600" cy="1892237"/>
          </a:xfrm>
          <a:prstGeom prst="rect">
            <a:avLst/>
          </a:prstGeom>
        </p:spPr>
        <p:txBody>
          <a:bodyPr spcFirstLastPara="1" vert="horz" lIns="91440" tIns="45720" rIns="91440" bIns="45720" rtlCol="0" anchorCtr="0">
            <a:normAutofit/>
          </a:bodyPr>
          <a:lstStyle/>
          <a:p>
            <a:pPr marL="0" indent="-228600">
              <a:spcAft>
                <a:spcPts val="1600"/>
              </a:spcAft>
              <a:buFont typeface="Arial" panose="020B0604020202020204" pitchFamily="34" charset="0"/>
              <a:buChar char="•"/>
            </a:pPr>
            <a:r>
              <a:rPr lang="en-US" sz="2200" dirty="0"/>
              <a:t>3.1 Build a simple logistic regression model to predict the sentiment category based on a text-based review.</a:t>
            </a:r>
          </a:p>
        </p:txBody>
      </p:sp>
      <p:sp>
        <p:nvSpPr>
          <p:cNvPr id="111" name="Google Shape;111;p23"/>
          <p:cNvSpPr txBox="1"/>
          <p:nvPr/>
        </p:nvSpPr>
        <p:spPr>
          <a:xfrm>
            <a:off x="3978708" y="2272172"/>
            <a:ext cx="5508192" cy="4395587"/>
          </a:xfrm>
          <a:prstGeom prst="rect">
            <a:avLst/>
          </a:prstGeom>
          <a:noFill/>
          <a:ln>
            <a:noFill/>
          </a:ln>
        </p:spPr>
        <p:txBody>
          <a:bodyPr spcFirstLastPara="1" wrap="square" lIns="121900" tIns="121900" rIns="121900" bIns="121900" anchor="t" anchorCtr="0">
            <a:spAutoFit/>
          </a:bodyPr>
          <a:lstStyle/>
          <a:p>
            <a:pPr>
              <a:spcAft>
                <a:spcPts val="600"/>
              </a:spcAft>
            </a:pPr>
            <a:r>
              <a:rPr lang="en-CA" sz="1600" b="1" i="1" u="sng" dirty="0"/>
              <a:t>#Execution of required modules</a:t>
            </a:r>
            <a:endParaRPr lang="en-MX" sz="1600" b="1" u="sng" dirty="0"/>
          </a:p>
          <a:p>
            <a:pPr>
              <a:spcAft>
                <a:spcPts val="600"/>
              </a:spcAft>
            </a:pPr>
            <a:r>
              <a:rPr lang="en-CA" sz="1600" b="1" dirty="0"/>
              <a:t>import</a:t>
            </a:r>
            <a:r>
              <a:rPr lang="en-CA" sz="1600" dirty="0"/>
              <a:t> string</a:t>
            </a:r>
            <a:endParaRPr lang="en-MX" sz="1600" dirty="0"/>
          </a:p>
          <a:p>
            <a:pPr>
              <a:spcAft>
                <a:spcPts val="600"/>
              </a:spcAft>
            </a:pPr>
            <a:r>
              <a:rPr lang="en-CA" sz="1600" b="1" dirty="0"/>
              <a:t>import</a:t>
            </a:r>
            <a:r>
              <a:rPr lang="en-CA" sz="1600" dirty="0"/>
              <a:t> re </a:t>
            </a:r>
            <a:r>
              <a:rPr lang="en-CA" sz="1600" b="1" dirty="0"/>
              <a:t>as</a:t>
            </a:r>
            <a:r>
              <a:rPr lang="en-CA" sz="1600" dirty="0"/>
              <a:t> re</a:t>
            </a:r>
            <a:endParaRPr lang="en-MX" sz="1600" dirty="0"/>
          </a:p>
          <a:p>
            <a:pPr>
              <a:spcAft>
                <a:spcPts val="600"/>
              </a:spcAft>
            </a:pPr>
            <a:r>
              <a:rPr lang="en-CA" sz="1600" b="1" dirty="0"/>
              <a:t>import</a:t>
            </a:r>
            <a:r>
              <a:rPr lang="en-CA" sz="1600" dirty="0"/>
              <a:t> random </a:t>
            </a:r>
            <a:r>
              <a:rPr lang="en-CA" sz="1600" b="1" dirty="0"/>
              <a:t>as</a:t>
            </a:r>
            <a:r>
              <a:rPr lang="en-CA" sz="1600" dirty="0"/>
              <a:t> ran</a:t>
            </a:r>
            <a:endParaRPr lang="en-MX" sz="1600" dirty="0"/>
          </a:p>
          <a:p>
            <a:pPr>
              <a:spcAft>
                <a:spcPts val="600"/>
              </a:spcAft>
            </a:pPr>
            <a:r>
              <a:rPr lang="en-CA" sz="1600" b="1" dirty="0"/>
              <a:t>import</a:t>
            </a:r>
            <a:r>
              <a:rPr lang="en-CA" sz="1600" dirty="0"/>
              <a:t> </a:t>
            </a:r>
            <a:r>
              <a:rPr lang="en-CA" sz="1600" dirty="0" err="1"/>
              <a:t>plotly</a:t>
            </a:r>
            <a:endParaRPr lang="en-MX" sz="1600" dirty="0"/>
          </a:p>
          <a:p>
            <a:pPr>
              <a:spcAft>
                <a:spcPts val="600"/>
              </a:spcAft>
            </a:pPr>
            <a:r>
              <a:rPr lang="en-CA" sz="1600" b="1" dirty="0"/>
              <a:t>import</a:t>
            </a:r>
            <a:r>
              <a:rPr lang="en-CA" sz="1600" dirty="0"/>
              <a:t> matplotlib</a:t>
            </a:r>
            <a:endParaRPr lang="en-MX" sz="1600" dirty="0"/>
          </a:p>
          <a:p>
            <a:pPr>
              <a:spcAft>
                <a:spcPts val="600"/>
              </a:spcAft>
            </a:pPr>
            <a:r>
              <a:rPr lang="en-CA" sz="1600" b="1" dirty="0"/>
              <a:t>import</a:t>
            </a:r>
            <a:r>
              <a:rPr lang="en-CA" sz="1600" dirty="0"/>
              <a:t> pandas </a:t>
            </a:r>
            <a:r>
              <a:rPr lang="en-CA" sz="1600" b="1" dirty="0"/>
              <a:t>as</a:t>
            </a:r>
            <a:r>
              <a:rPr lang="en-CA" sz="1600" dirty="0"/>
              <a:t> pd</a:t>
            </a:r>
            <a:endParaRPr lang="en-MX" sz="1600" dirty="0"/>
          </a:p>
          <a:p>
            <a:pPr>
              <a:spcAft>
                <a:spcPts val="600"/>
              </a:spcAft>
            </a:pPr>
            <a:r>
              <a:rPr lang="en-CA" sz="1600" b="1" dirty="0"/>
              <a:t>import</a:t>
            </a:r>
            <a:r>
              <a:rPr lang="en-CA" sz="1600" dirty="0"/>
              <a:t> </a:t>
            </a:r>
            <a:r>
              <a:rPr lang="en-CA" sz="1600" dirty="0" err="1"/>
              <a:t>nltk</a:t>
            </a:r>
            <a:r>
              <a:rPr lang="en-CA" sz="1600" dirty="0"/>
              <a:t> </a:t>
            </a:r>
            <a:r>
              <a:rPr lang="en-CA" sz="1600" b="1" dirty="0"/>
              <a:t>as</a:t>
            </a:r>
            <a:r>
              <a:rPr lang="en-CA" sz="1600" dirty="0"/>
              <a:t> </a:t>
            </a:r>
            <a:r>
              <a:rPr lang="en-CA" sz="1600" dirty="0" err="1"/>
              <a:t>nltk</a:t>
            </a:r>
            <a:endParaRPr lang="en-MX" sz="1600" dirty="0"/>
          </a:p>
          <a:p>
            <a:pPr>
              <a:spcAft>
                <a:spcPts val="600"/>
              </a:spcAft>
            </a:pPr>
            <a:r>
              <a:rPr lang="en-CA" sz="1600" b="1" dirty="0"/>
              <a:t>from</a:t>
            </a:r>
            <a:r>
              <a:rPr lang="en-CA" sz="1600" dirty="0"/>
              <a:t> </a:t>
            </a:r>
            <a:r>
              <a:rPr lang="en-CA" sz="1600" dirty="0" err="1"/>
              <a:t>nltk.corpus</a:t>
            </a:r>
            <a:r>
              <a:rPr lang="en-CA" sz="1600" dirty="0"/>
              <a:t> </a:t>
            </a:r>
            <a:r>
              <a:rPr lang="en-CA" sz="1600" b="1" dirty="0"/>
              <a:t>import</a:t>
            </a:r>
            <a:r>
              <a:rPr lang="en-CA" sz="1600" dirty="0"/>
              <a:t> </a:t>
            </a:r>
            <a:r>
              <a:rPr lang="en-CA" sz="1600" dirty="0" err="1"/>
              <a:t>stopwords</a:t>
            </a:r>
            <a:endParaRPr lang="en-MX" sz="1600" dirty="0"/>
          </a:p>
          <a:p>
            <a:pPr>
              <a:spcAft>
                <a:spcPts val="600"/>
              </a:spcAft>
            </a:pPr>
            <a:r>
              <a:rPr lang="en-CA" sz="1600" b="1" dirty="0"/>
              <a:t>from</a:t>
            </a:r>
            <a:r>
              <a:rPr lang="en-CA" sz="1600" dirty="0"/>
              <a:t> </a:t>
            </a:r>
            <a:r>
              <a:rPr lang="en-CA" sz="1600" dirty="0" err="1"/>
              <a:t>sklearn.linear_model</a:t>
            </a:r>
            <a:r>
              <a:rPr lang="en-CA" sz="1600" dirty="0"/>
              <a:t> </a:t>
            </a:r>
            <a:r>
              <a:rPr lang="en-CA" sz="1600" b="1" dirty="0"/>
              <a:t>import</a:t>
            </a:r>
            <a:r>
              <a:rPr lang="en-CA" sz="1600" dirty="0"/>
              <a:t> </a:t>
            </a:r>
            <a:r>
              <a:rPr lang="en-CA" sz="1600" dirty="0" err="1"/>
              <a:t>LogisticRegression</a:t>
            </a:r>
            <a:endParaRPr lang="en-MX" sz="1600" dirty="0"/>
          </a:p>
          <a:p>
            <a:pPr>
              <a:lnSpc>
                <a:spcPct val="110795"/>
              </a:lnSpc>
              <a:spcAft>
                <a:spcPts val="600"/>
              </a:spcAft>
            </a:pPr>
            <a:r>
              <a:rPr lang="en-CA" sz="1600" b="1" dirty="0"/>
              <a:t>from</a:t>
            </a:r>
            <a:r>
              <a:rPr lang="en-CA" sz="1600" dirty="0"/>
              <a:t> </a:t>
            </a:r>
            <a:r>
              <a:rPr lang="en-CA" sz="1600" dirty="0" err="1"/>
              <a:t>sklearn.feature_extraction.text</a:t>
            </a:r>
            <a:r>
              <a:rPr lang="en-CA" sz="1600" dirty="0"/>
              <a:t> </a:t>
            </a:r>
            <a:r>
              <a:rPr lang="en-CA" sz="1600" b="1" dirty="0"/>
              <a:t>import</a:t>
            </a:r>
            <a:r>
              <a:rPr lang="en-CA" sz="1600" dirty="0"/>
              <a:t> </a:t>
            </a:r>
            <a:r>
              <a:rPr lang="en-CA" sz="1600" dirty="0" err="1"/>
              <a:t>CountVectorizer</a:t>
            </a:r>
            <a:endParaRPr lang="en-MX" sz="2400" dirty="0"/>
          </a:p>
          <a:p>
            <a:pPr>
              <a:spcAft>
                <a:spcPts val="600"/>
              </a:spcAft>
            </a:pPr>
            <a:r>
              <a:rPr lang="en-CA" sz="1600" dirty="0" err="1"/>
              <a:t>pd</a:t>
            </a:r>
            <a:r>
              <a:rPr lang="en-CA" sz="1600" b="1" dirty="0" err="1"/>
              <a:t>.</a:t>
            </a:r>
            <a:r>
              <a:rPr lang="en-CA" sz="1600" dirty="0" err="1"/>
              <a:t>set_option</a:t>
            </a:r>
            <a:r>
              <a:rPr lang="en-CA" sz="1600" dirty="0"/>
              <a:t>('</a:t>
            </a:r>
            <a:r>
              <a:rPr lang="en-CA" sz="1600" dirty="0" err="1"/>
              <a:t>display.max_columns</a:t>
            </a:r>
            <a:r>
              <a:rPr lang="en-CA" sz="1600" dirty="0"/>
              <a:t>', </a:t>
            </a:r>
            <a:r>
              <a:rPr lang="en-CA" sz="1600" b="1" dirty="0"/>
              <a:t>None</a:t>
            </a:r>
            <a:r>
              <a:rPr lang="en-CA" sz="1600" dirty="0"/>
              <a:t>)</a:t>
            </a:r>
            <a:endParaRPr lang="en-MX" sz="1600" dirty="0"/>
          </a:p>
          <a:p>
            <a:pPr>
              <a:lnSpc>
                <a:spcPct val="67708"/>
              </a:lnSpc>
              <a:spcAft>
                <a:spcPts val="600"/>
              </a:spcAft>
            </a:pPr>
            <a:r>
              <a:rPr lang="en-CA" sz="1600" dirty="0" err="1"/>
              <a:t>pd</a:t>
            </a:r>
            <a:r>
              <a:rPr lang="en-CA" sz="1600" b="1" dirty="0" err="1"/>
              <a:t>.</a:t>
            </a:r>
            <a:r>
              <a:rPr lang="en-CA" sz="1600" dirty="0" err="1"/>
              <a:t>set_option</a:t>
            </a:r>
            <a:r>
              <a:rPr lang="en-CA" sz="1600" dirty="0"/>
              <a:t>('</a:t>
            </a:r>
            <a:r>
              <a:rPr lang="en-CA" sz="1600" dirty="0" err="1"/>
              <a:t>display.max_rows</a:t>
            </a:r>
            <a:r>
              <a:rPr lang="en-CA" sz="1600" dirty="0"/>
              <a:t>', </a:t>
            </a:r>
            <a:r>
              <a:rPr lang="en-CA" sz="1600" b="1" dirty="0"/>
              <a:t>None</a:t>
            </a:r>
            <a:r>
              <a:rPr lang="en-CA" sz="1600" dirty="0"/>
              <a:t>)</a:t>
            </a:r>
            <a:endParaRPr lang="en-MX" sz="1600"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24"/>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r>
              <a:rPr lang="en-CA"/>
              <a:t>Prediction</a:t>
            </a:r>
            <a:endParaRPr/>
          </a:p>
        </p:txBody>
      </p:sp>
      <p:pic>
        <p:nvPicPr>
          <p:cNvPr id="117" name="Google Shape;117;p24"/>
          <p:cNvPicPr preferRelativeResize="0"/>
          <p:nvPr/>
        </p:nvPicPr>
        <p:blipFill>
          <a:blip r:embed="rId3">
            <a:alphaModFix/>
          </a:blip>
          <a:stretch>
            <a:fillRect/>
          </a:stretch>
        </p:blipFill>
        <p:spPr>
          <a:xfrm>
            <a:off x="415601" y="1356967"/>
            <a:ext cx="11360801" cy="1704788"/>
          </a:xfrm>
          <a:prstGeom prst="rect">
            <a:avLst/>
          </a:prstGeom>
          <a:noFill/>
          <a:ln>
            <a:noFill/>
          </a:ln>
          <a:effectLst>
            <a:outerShdw blurRad="57150" dist="19050" dir="5400000" algn="bl" rotWithShape="0">
              <a:srgbClr val="000000">
                <a:alpha val="50000"/>
              </a:srgbClr>
            </a:outerShdw>
          </a:effectLst>
        </p:spPr>
      </p:pic>
      <p:pic>
        <p:nvPicPr>
          <p:cNvPr id="118" name="Google Shape;118;p24"/>
          <p:cNvPicPr preferRelativeResize="0"/>
          <p:nvPr/>
        </p:nvPicPr>
        <p:blipFill>
          <a:blip r:embed="rId4">
            <a:alphaModFix/>
          </a:blip>
          <a:stretch>
            <a:fillRect/>
          </a:stretch>
        </p:blipFill>
        <p:spPr>
          <a:xfrm>
            <a:off x="415667" y="3274567"/>
            <a:ext cx="6352733" cy="1477600"/>
          </a:xfrm>
          <a:prstGeom prst="rect">
            <a:avLst/>
          </a:prstGeom>
          <a:noFill/>
          <a:ln>
            <a:noFill/>
          </a:ln>
          <a:effectLst>
            <a:outerShdw blurRad="57150" dist="19050" dir="5400000" algn="bl" rotWithShape="0">
              <a:srgbClr val="000000">
                <a:alpha val="50000"/>
              </a:srgbClr>
            </a:outerShdw>
          </a:effectLst>
        </p:spPr>
      </p:pic>
      <p:sp>
        <p:nvSpPr>
          <p:cNvPr id="119" name="Google Shape;119;p24"/>
          <p:cNvSpPr txBox="1"/>
          <p:nvPr/>
        </p:nvSpPr>
        <p:spPr>
          <a:xfrm>
            <a:off x="7010867" y="3274567"/>
            <a:ext cx="4765600" cy="1671764"/>
          </a:xfrm>
          <a:prstGeom prst="rect">
            <a:avLst/>
          </a:prstGeom>
          <a:noFill/>
          <a:ln>
            <a:noFill/>
          </a:ln>
        </p:spPr>
        <p:txBody>
          <a:bodyPr spcFirstLastPara="1" wrap="square" lIns="121900" tIns="121900" rIns="121900" bIns="121900" anchor="t" anchorCtr="0">
            <a:spAutoFit/>
          </a:bodyPr>
          <a:lstStyle/>
          <a:p>
            <a:r>
              <a:rPr lang="en-CA" sz="1600" b="1" i="1" u="sng" dirty="0">
                <a:solidFill>
                  <a:schemeClr val="dk1"/>
                </a:solidFill>
              </a:rPr>
              <a:t>#Test data cleansing step</a:t>
            </a:r>
            <a:endParaRPr sz="1600" b="1" u="sng" dirty="0">
              <a:solidFill>
                <a:schemeClr val="dk1"/>
              </a:solidFill>
            </a:endParaRPr>
          </a:p>
          <a:p>
            <a:r>
              <a:rPr lang="en-CA" sz="1600" b="1" dirty="0"/>
              <a:t>def</a:t>
            </a:r>
            <a:r>
              <a:rPr lang="en-CA" sz="1600" dirty="0"/>
              <a:t> </a:t>
            </a:r>
            <a:r>
              <a:rPr lang="en-CA" sz="1600" dirty="0" err="1"/>
              <a:t>remove_punc_stopwords</a:t>
            </a:r>
            <a:r>
              <a:rPr lang="en-CA" sz="1600" dirty="0"/>
              <a:t>(text):</a:t>
            </a:r>
            <a:endParaRPr sz="1600" dirty="0"/>
          </a:p>
          <a:p>
            <a:r>
              <a:rPr lang="en-CA" sz="1600" dirty="0"/>
              <a:t>    text </a:t>
            </a:r>
            <a:r>
              <a:rPr lang="en-CA" sz="1600" b="1" dirty="0"/>
              <a:t>=</a:t>
            </a:r>
            <a:r>
              <a:rPr lang="en-CA" sz="1600" dirty="0"/>
              <a:t> </a:t>
            </a:r>
            <a:r>
              <a:rPr lang="en-CA" sz="1600" dirty="0" err="1"/>
              <a:t>re</a:t>
            </a:r>
            <a:r>
              <a:rPr lang="en-CA" sz="1600" b="1" dirty="0" err="1"/>
              <a:t>.</a:t>
            </a:r>
            <a:r>
              <a:rPr lang="en-CA" sz="1600" dirty="0" err="1"/>
              <a:t>sub</a:t>
            </a:r>
            <a:r>
              <a:rPr lang="en-CA" sz="1600" dirty="0"/>
              <a:t>(f"[{</a:t>
            </a:r>
            <a:r>
              <a:rPr lang="en-CA" sz="1600" dirty="0" err="1"/>
              <a:t>string</a:t>
            </a:r>
            <a:r>
              <a:rPr lang="en-CA" sz="1600" b="1" dirty="0" err="1"/>
              <a:t>.</a:t>
            </a:r>
            <a:r>
              <a:rPr lang="en-CA" sz="1600" dirty="0" err="1"/>
              <a:t>punctuation</a:t>
            </a:r>
            <a:r>
              <a:rPr lang="en-CA" sz="1600" dirty="0"/>
              <a:t>}]"," ",text)</a:t>
            </a:r>
            <a:endParaRPr sz="1600" dirty="0"/>
          </a:p>
          <a:p>
            <a:r>
              <a:rPr lang="en-CA" sz="1600" dirty="0"/>
              <a:t>    </a:t>
            </a:r>
            <a:r>
              <a:rPr lang="en-CA" sz="1600" dirty="0" err="1"/>
              <a:t>text_tokens</a:t>
            </a:r>
            <a:r>
              <a:rPr lang="en-CA" sz="1600" dirty="0"/>
              <a:t> </a:t>
            </a:r>
            <a:r>
              <a:rPr lang="en-CA" sz="1600" b="1" dirty="0"/>
              <a:t>=</a:t>
            </a:r>
            <a:r>
              <a:rPr lang="en-CA" sz="1600" dirty="0"/>
              <a:t> set(</a:t>
            </a:r>
            <a:r>
              <a:rPr lang="en-CA" sz="1600" dirty="0" err="1"/>
              <a:t>text</a:t>
            </a:r>
            <a:r>
              <a:rPr lang="en-CA" sz="1600" b="1" dirty="0" err="1"/>
              <a:t>.</a:t>
            </a:r>
            <a:r>
              <a:rPr lang="en-CA" sz="1600" dirty="0" err="1"/>
              <a:t>split</a:t>
            </a:r>
            <a:r>
              <a:rPr lang="en-CA" sz="1600" dirty="0"/>
              <a:t>())</a:t>
            </a:r>
            <a:endParaRPr sz="1600" dirty="0"/>
          </a:p>
          <a:p>
            <a:pPr>
              <a:lnSpc>
                <a:spcPct val="110795"/>
              </a:lnSpc>
            </a:pPr>
            <a:r>
              <a:rPr lang="en-CA" sz="1600" dirty="0"/>
              <a:t>     </a:t>
            </a:r>
            <a:r>
              <a:rPr lang="en-CA" sz="1600" dirty="0" err="1"/>
              <a:t>text_tokens</a:t>
            </a:r>
            <a:r>
              <a:rPr lang="en-CA" sz="1600" dirty="0"/>
              <a:t> </a:t>
            </a:r>
            <a:r>
              <a:rPr lang="en-CA" sz="1600" b="1" dirty="0"/>
              <a:t>=</a:t>
            </a:r>
            <a:r>
              <a:rPr lang="en-CA" sz="1600" dirty="0"/>
              <a:t> </a:t>
            </a:r>
            <a:r>
              <a:rPr lang="en-CA" sz="1600" dirty="0" err="1"/>
              <a:t>text_tokens</a:t>
            </a:r>
            <a:r>
              <a:rPr lang="en-CA" sz="1600" b="1" dirty="0" err="1"/>
              <a:t>.</a:t>
            </a:r>
            <a:r>
              <a:rPr lang="en-CA" sz="1600" dirty="0" err="1"/>
              <a:t>difference</a:t>
            </a:r>
            <a:r>
              <a:rPr lang="en-CA" sz="1600" dirty="0"/>
              <a:t>(stops)</a:t>
            </a:r>
            <a:endParaRPr sz="1600" dirty="0"/>
          </a:p>
          <a:p>
            <a:pPr>
              <a:lnSpc>
                <a:spcPct val="67708"/>
              </a:lnSpc>
            </a:pPr>
            <a:r>
              <a:rPr lang="en-CA" sz="1600" dirty="0"/>
              <a:t>    </a:t>
            </a:r>
            <a:r>
              <a:rPr lang="en-CA" sz="1600" b="1" dirty="0"/>
              <a:t>return</a:t>
            </a:r>
            <a:r>
              <a:rPr lang="en-CA" sz="1600" dirty="0"/>
              <a:t> " "</a:t>
            </a:r>
            <a:r>
              <a:rPr lang="en-CA" sz="1600" b="1" dirty="0"/>
              <a:t>.</a:t>
            </a:r>
            <a:r>
              <a:rPr lang="en-CA" sz="1600" dirty="0"/>
              <a:t>join(</a:t>
            </a:r>
            <a:r>
              <a:rPr lang="en-CA" sz="1600" dirty="0" err="1"/>
              <a:t>text_tokens</a:t>
            </a:r>
            <a:r>
              <a:rPr lang="en-CA" sz="1600" dirty="0"/>
              <a:t>)</a:t>
            </a:r>
            <a:endParaRPr sz="1600" dirty="0"/>
          </a:p>
        </p:txBody>
      </p:sp>
      <p:sp>
        <p:nvSpPr>
          <p:cNvPr id="120" name="Google Shape;120;p24"/>
          <p:cNvSpPr txBox="1"/>
          <p:nvPr/>
        </p:nvSpPr>
        <p:spPr>
          <a:xfrm>
            <a:off x="415633" y="4964967"/>
            <a:ext cx="5261200" cy="743561"/>
          </a:xfrm>
          <a:prstGeom prst="rect">
            <a:avLst/>
          </a:prstGeom>
          <a:noFill/>
          <a:ln>
            <a:noFill/>
          </a:ln>
        </p:spPr>
        <p:txBody>
          <a:bodyPr spcFirstLastPara="1" wrap="square" lIns="121900" tIns="121900" rIns="121900" bIns="121900" anchor="t" anchorCtr="0">
            <a:spAutoFit/>
          </a:bodyPr>
          <a:lstStyle/>
          <a:p>
            <a:r>
              <a:rPr lang="en-CA" sz="1600" b="1" i="1" u="sng" dirty="0"/>
              <a:t>#We randomly extracted 100000 pieces of data</a:t>
            </a:r>
            <a:endParaRPr sz="1600" b="1" u="sng" dirty="0"/>
          </a:p>
          <a:p>
            <a:pPr>
              <a:lnSpc>
                <a:spcPct val="101562"/>
              </a:lnSpc>
            </a:pPr>
            <a:r>
              <a:rPr lang="en-CA" sz="1600" dirty="0"/>
              <a:t>df_sub_sample100000</a:t>
            </a:r>
            <a:r>
              <a:rPr lang="en-CA" sz="1600" b="1" dirty="0"/>
              <a:t>=</a:t>
            </a:r>
            <a:r>
              <a:rPr lang="en-CA" sz="1600" dirty="0" err="1"/>
              <a:t>df_sub</a:t>
            </a:r>
            <a:r>
              <a:rPr lang="en-CA" sz="1600" b="1" dirty="0" err="1"/>
              <a:t>.</a:t>
            </a:r>
            <a:r>
              <a:rPr lang="en-CA" sz="1600" dirty="0" err="1"/>
              <a:t>sample</a:t>
            </a:r>
            <a:r>
              <a:rPr lang="en-CA" sz="1600" dirty="0"/>
              <a:t>(n</a:t>
            </a:r>
            <a:r>
              <a:rPr lang="en-CA" sz="1600" b="1" dirty="0"/>
              <a:t>=</a:t>
            </a:r>
            <a:r>
              <a:rPr lang="en-CA" sz="1600" dirty="0"/>
              <a:t>100000)</a:t>
            </a:r>
            <a:endParaRPr sz="1600" dirty="0"/>
          </a:p>
        </p:txBody>
      </p:sp>
      <p:sp>
        <p:nvSpPr>
          <p:cNvPr id="121" name="Google Shape;121;p24"/>
          <p:cNvSpPr txBox="1"/>
          <p:nvPr/>
        </p:nvSpPr>
        <p:spPr>
          <a:xfrm>
            <a:off x="415667" y="5744967"/>
            <a:ext cx="11360800" cy="723876"/>
          </a:xfrm>
          <a:prstGeom prst="rect">
            <a:avLst/>
          </a:prstGeom>
          <a:noFill/>
          <a:ln>
            <a:noFill/>
          </a:ln>
        </p:spPr>
        <p:txBody>
          <a:bodyPr spcFirstLastPara="1" wrap="square" lIns="121900" tIns="121900" rIns="121900" bIns="121900" anchor="t" anchorCtr="0">
            <a:spAutoFit/>
          </a:bodyPr>
          <a:lstStyle/>
          <a:p>
            <a:r>
              <a:rPr lang="en-CA" sz="1600" b="1" i="1" u="sng" dirty="0"/>
              <a:t>#Remove punctuations and </a:t>
            </a:r>
            <a:r>
              <a:rPr lang="en-CA" sz="1600" b="1" i="1" u="sng" dirty="0" err="1"/>
              <a:t>stopwords</a:t>
            </a:r>
            <a:r>
              <a:rPr lang="en-CA" sz="1600" b="1" i="1" u="sng" dirty="0"/>
              <a:t> from the text data</a:t>
            </a:r>
            <a:r>
              <a:rPr lang="en-CA" sz="1600" i="1" dirty="0"/>
              <a:t> </a:t>
            </a:r>
            <a:endParaRPr sz="1600" dirty="0"/>
          </a:p>
          <a:p>
            <a:pPr>
              <a:lnSpc>
                <a:spcPct val="93750"/>
              </a:lnSpc>
            </a:pPr>
            <a:r>
              <a:rPr lang="en-CA" sz="1600" dirty="0"/>
              <a:t>df_sub_sample100000['review/text'] </a:t>
            </a:r>
            <a:r>
              <a:rPr lang="en-CA" sz="1600" b="1" dirty="0"/>
              <a:t>=</a:t>
            </a:r>
            <a:r>
              <a:rPr lang="en-CA" sz="1600" dirty="0"/>
              <a:t> df_sub_sample100000['review/text']</a:t>
            </a:r>
            <a:r>
              <a:rPr lang="en-CA" sz="1600" b="1" dirty="0"/>
              <a:t>.</a:t>
            </a:r>
            <a:r>
              <a:rPr lang="en-CA" sz="1600" dirty="0"/>
              <a:t>apply(</a:t>
            </a:r>
            <a:r>
              <a:rPr lang="en-CA" sz="1600" dirty="0" err="1"/>
              <a:t>remove_punc_stopwords</a:t>
            </a:r>
            <a:r>
              <a:rPr lang="en-CA" sz="1600" dirty="0"/>
              <a:t>)</a:t>
            </a:r>
            <a:endParaRPr sz="1600"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25"/>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r>
              <a:rPr lang="en-CA"/>
              <a:t>Prediction</a:t>
            </a:r>
            <a:endParaRPr/>
          </a:p>
        </p:txBody>
      </p:sp>
      <p:pic>
        <p:nvPicPr>
          <p:cNvPr id="127" name="Google Shape;127;p25"/>
          <p:cNvPicPr preferRelativeResize="0"/>
          <p:nvPr/>
        </p:nvPicPr>
        <p:blipFill>
          <a:blip r:embed="rId3">
            <a:alphaModFix/>
          </a:blip>
          <a:stretch>
            <a:fillRect/>
          </a:stretch>
        </p:blipFill>
        <p:spPr>
          <a:xfrm>
            <a:off x="415600" y="1356967"/>
            <a:ext cx="9347200" cy="1612900"/>
          </a:xfrm>
          <a:prstGeom prst="rect">
            <a:avLst/>
          </a:prstGeom>
          <a:noFill/>
          <a:ln>
            <a:noFill/>
          </a:ln>
          <a:effectLst>
            <a:outerShdw blurRad="57150" dist="19050" dir="5400000" algn="bl" rotWithShape="0">
              <a:srgbClr val="000000">
                <a:alpha val="50000"/>
              </a:srgbClr>
            </a:outerShdw>
          </a:effectLst>
        </p:spPr>
      </p:pic>
      <p:sp>
        <p:nvSpPr>
          <p:cNvPr id="128" name="Google Shape;128;p25"/>
          <p:cNvSpPr txBox="1"/>
          <p:nvPr/>
        </p:nvSpPr>
        <p:spPr>
          <a:xfrm>
            <a:off x="415600" y="3071717"/>
            <a:ext cx="11076800" cy="1231066"/>
          </a:xfrm>
          <a:prstGeom prst="rect">
            <a:avLst/>
          </a:prstGeom>
          <a:noFill/>
          <a:ln>
            <a:noFill/>
          </a:ln>
        </p:spPr>
        <p:txBody>
          <a:bodyPr spcFirstLastPara="1" wrap="square" lIns="121900" tIns="121900" rIns="121900" bIns="121900" anchor="t" anchorCtr="0">
            <a:spAutoFit/>
          </a:bodyPr>
          <a:lstStyle/>
          <a:p>
            <a:r>
              <a:rPr lang="en-CA" sz="1600" b="1" i="1" u="sng" dirty="0"/>
              <a:t># split the dataset into two: train (85% of the obs.) and test (15% of the obs.)</a:t>
            </a:r>
            <a:endParaRPr sz="1600" b="1" u="sng" dirty="0"/>
          </a:p>
          <a:p>
            <a:r>
              <a:rPr lang="en-CA" sz="1600" dirty="0"/>
              <a:t>df_sub_sample100000['</a:t>
            </a:r>
            <a:r>
              <a:rPr lang="en-CA" sz="1600" dirty="0" err="1"/>
              <a:t>random_index</a:t>
            </a:r>
            <a:r>
              <a:rPr lang="en-CA" sz="1600" dirty="0"/>
              <a:t>'] </a:t>
            </a:r>
            <a:r>
              <a:rPr lang="en-CA" sz="1600" b="1" dirty="0"/>
              <a:t>=</a:t>
            </a:r>
            <a:r>
              <a:rPr lang="en-CA" sz="1600" dirty="0"/>
              <a:t>[ </a:t>
            </a:r>
            <a:r>
              <a:rPr lang="en-CA" sz="1600" dirty="0" err="1"/>
              <a:t>ran</a:t>
            </a:r>
            <a:r>
              <a:rPr lang="en-CA" sz="1600" b="1" dirty="0" err="1"/>
              <a:t>.</a:t>
            </a:r>
            <a:r>
              <a:rPr lang="en-CA" sz="1600" dirty="0" err="1"/>
              <a:t>uniform</a:t>
            </a:r>
            <a:r>
              <a:rPr lang="en-CA" sz="1600" dirty="0"/>
              <a:t>(0,1) </a:t>
            </a:r>
            <a:r>
              <a:rPr lang="en-CA" sz="1600" b="1" dirty="0"/>
              <a:t>for</a:t>
            </a:r>
            <a:r>
              <a:rPr lang="en-CA" sz="1600" dirty="0"/>
              <a:t> x </a:t>
            </a:r>
            <a:r>
              <a:rPr lang="en-CA" sz="1600" b="1" dirty="0"/>
              <a:t>in</a:t>
            </a:r>
            <a:r>
              <a:rPr lang="en-CA" sz="1600" dirty="0"/>
              <a:t> range(</a:t>
            </a:r>
            <a:r>
              <a:rPr lang="en-CA" sz="1600" dirty="0" err="1"/>
              <a:t>len</a:t>
            </a:r>
            <a:r>
              <a:rPr lang="en-CA" sz="1600" dirty="0"/>
              <a:t>(df_sub_sample100000))]</a:t>
            </a:r>
            <a:endParaRPr sz="1600" dirty="0"/>
          </a:p>
          <a:p>
            <a:r>
              <a:rPr lang="en-CA" sz="1600" dirty="0" err="1"/>
              <a:t>df_sub_train</a:t>
            </a:r>
            <a:r>
              <a:rPr lang="en-CA" sz="1600" b="1" dirty="0"/>
              <a:t>=</a:t>
            </a:r>
            <a:r>
              <a:rPr lang="en-CA" sz="1600" dirty="0"/>
              <a:t>df_sub_sample100000[df_sub_sample100000</a:t>
            </a:r>
            <a:r>
              <a:rPr lang="en-CA" sz="1600" b="1" dirty="0"/>
              <a:t>.</a:t>
            </a:r>
            <a:r>
              <a:rPr lang="en-CA" sz="1600" dirty="0"/>
              <a:t>random_index </a:t>
            </a:r>
            <a:r>
              <a:rPr lang="en-CA" sz="1600" b="1" dirty="0"/>
              <a:t>&lt;</a:t>
            </a:r>
            <a:r>
              <a:rPr lang="en-CA" sz="1600" dirty="0"/>
              <a:t> 0.85]</a:t>
            </a:r>
            <a:endParaRPr sz="1600" dirty="0"/>
          </a:p>
          <a:p>
            <a:r>
              <a:rPr lang="en-CA" sz="1600" dirty="0" err="1"/>
              <a:t>df_sub_test</a:t>
            </a:r>
            <a:r>
              <a:rPr lang="en-CA" sz="1600" b="1" dirty="0"/>
              <a:t>=</a:t>
            </a:r>
            <a:r>
              <a:rPr lang="en-CA" sz="1600" dirty="0"/>
              <a:t>df_sub_sample100000[df_sub_sample100000</a:t>
            </a:r>
            <a:r>
              <a:rPr lang="en-CA" sz="1600" b="1" dirty="0"/>
              <a:t>.</a:t>
            </a:r>
            <a:r>
              <a:rPr lang="en-CA" sz="1600" dirty="0"/>
              <a:t>random_index </a:t>
            </a:r>
            <a:r>
              <a:rPr lang="en-CA" sz="1600" b="1" dirty="0"/>
              <a:t>&gt;=</a:t>
            </a:r>
            <a:r>
              <a:rPr lang="en-CA" sz="1600" dirty="0"/>
              <a:t> 0.85]</a:t>
            </a:r>
            <a:endParaRPr sz="1600" dirty="0"/>
          </a:p>
        </p:txBody>
      </p:sp>
      <p:pic>
        <p:nvPicPr>
          <p:cNvPr id="129" name="Google Shape;129;p25"/>
          <p:cNvPicPr preferRelativeResize="0"/>
          <p:nvPr/>
        </p:nvPicPr>
        <p:blipFill>
          <a:blip r:embed="rId4">
            <a:alphaModFix/>
          </a:blip>
          <a:stretch>
            <a:fillRect/>
          </a:stretch>
        </p:blipFill>
        <p:spPr>
          <a:xfrm>
            <a:off x="6235532" y="4399632"/>
            <a:ext cx="5667400" cy="2082467"/>
          </a:xfrm>
          <a:prstGeom prst="rect">
            <a:avLst/>
          </a:prstGeom>
          <a:noFill/>
          <a:ln>
            <a:noFill/>
          </a:ln>
          <a:effectLst>
            <a:outerShdw blurRad="57150" dist="19050" dir="5400000" algn="bl" rotWithShape="0">
              <a:srgbClr val="000000">
                <a:alpha val="50000"/>
              </a:srgbClr>
            </a:outerShdw>
          </a:effectLst>
        </p:spPr>
      </p:pic>
      <p:pic>
        <p:nvPicPr>
          <p:cNvPr id="130" name="Google Shape;130;p25"/>
          <p:cNvPicPr preferRelativeResize="0"/>
          <p:nvPr/>
        </p:nvPicPr>
        <p:blipFill>
          <a:blip r:embed="rId5">
            <a:alphaModFix/>
          </a:blip>
          <a:stretch>
            <a:fillRect/>
          </a:stretch>
        </p:blipFill>
        <p:spPr>
          <a:xfrm>
            <a:off x="415601" y="4404759"/>
            <a:ext cx="5667401" cy="2077341"/>
          </a:xfrm>
          <a:prstGeom prst="rect">
            <a:avLst/>
          </a:prstGeom>
          <a:noFill/>
          <a:ln>
            <a:noFill/>
          </a:ln>
          <a:effectLst>
            <a:outerShdw blurRad="57150" dist="19050" dir="5400000" algn="bl" rotWithShape="0">
              <a:srgbClr val="000000">
                <a:alpha val="50000"/>
              </a:srgbClr>
            </a:outerShdw>
          </a:effec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65"/>
        <p:cNvGrpSpPr/>
        <p:nvPr/>
      </p:nvGrpSpPr>
      <p:grpSpPr>
        <a:xfrm>
          <a:off x="0" y="0"/>
          <a:ext cx="0" cy="0"/>
          <a:chOff x="0" y="0"/>
          <a:chExt cx="0" cy="0"/>
        </a:xfrm>
      </p:grpSpPr>
      <p:sp>
        <p:nvSpPr>
          <p:cNvPr id="93" name="!!Rectangle">
            <a:extLst>
              <a:ext uri="{FF2B5EF4-FFF2-40B4-BE49-F238E27FC236}">
                <a16:creationId xmlns:a16="http://schemas.microsoft.com/office/drawing/2014/main" id="{21ED5FCA-9564-42B4-9F52-2CCED8ED6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467"/>
            <a:ext cx="12191999" cy="6866467"/>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6" name="Google Shape;66;p15"/>
          <p:cNvSpPr txBox="1">
            <a:spLocks noGrp="1"/>
          </p:cNvSpPr>
          <p:nvPr>
            <p:ph type="title"/>
          </p:nvPr>
        </p:nvSpPr>
        <p:spPr>
          <a:xfrm>
            <a:off x="838200" y="365125"/>
            <a:ext cx="10515600" cy="1325563"/>
          </a:xfrm>
          <a:prstGeom prst="rect">
            <a:avLst/>
          </a:prstGeom>
        </p:spPr>
        <p:txBody>
          <a:bodyPr spcFirstLastPara="1" vert="horz" lIns="91440" tIns="45720" rIns="91440" bIns="45720" rtlCol="0" anchor="ctr" anchorCtr="0">
            <a:normAutofit/>
          </a:bodyPr>
          <a:lstStyle/>
          <a:p>
            <a:pPr>
              <a:spcBef>
                <a:spcPct val="0"/>
              </a:spcBef>
              <a:buClr>
                <a:schemeClr val="dk1"/>
              </a:buClr>
              <a:buSzPct val="91666"/>
            </a:pPr>
            <a:r>
              <a:rPr lang="en-US" dirty="0">
                <a:solidFill>
                  <a:srgbClr val="FFFFFF"/>
                </a:solidFill>
                <a:sym typeface="Times New Roman"/>
              </a:rPr>
              <a:t>BRIEF EXPLANATION OF  TERMS</a:t>
            </a:r>
          </a:p>
          <a:p>
            <a:pPr>
              <a:spcBef>
                <a:spcPct val="0"/>
              </a:spcBef>
            </a:pPr>
            <a:endParaRPr lang="en-US" dirty="0">
              <a:solidFill>
                <a:srgbClr val="FFFFFF"/>
              </a:solidFill>
              <a:sym typeface="Times New Roman"/>
            </a:endParaRPr>
          </a:p>
        </p:txBody>
      </p:sp>
      <p:sp>
        <p:nvSpPr>
          <p:cNvPr id="95" name="Arc 94">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aphicFrame>
        <p:nvGraphicFramePr>
          <p:cNvPr id="88" name="Google Shape;67;p15">
            <a:extLst>
              <a:ext uri="{FF2B5EF4-FFF2-40B4-BE49-F238E27FC236}">
                <a16:creationId xmlns:a16="http://schemas.microsoft.com/office/drawing/2014/main" id="{314F7047-3446-53D2-424A-4F29A4D7D066}"/>
              </a:ext>
            </a:extLst>
          </p:cNvPr>
          <p:cNvGraphicFramePr/>
          <p:nvPr>
            <p:extLst>
              <p:ext uri="{D42A27DB-BD31-4B8C-83A1-F6EECF244321}">
                <p14:modId xmlns:p14="http://schemas.microsoft.com/office/powerpoint/2010/main" val="1729627069"/>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26"/>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r>
              <a:rPr lang="en-CA"/>
              <a:t>Prediction</a:t>
            </a:r>
            <a:endParaRPr/>
          </a:p>
        </p:txBody>
      </p:sp>
      <p:sp>
        <p:nvSpPr>
          <p:cNvPr id="136" name="Google Shape;136;p26"/>
          <p:cNvSpPr txBox="1"/>
          <p:nvPr/>
        </p:nvSpPr>
        <p:spPr>
          <a:xfrm>
            <a:off x="500267" y="1231901"/>
            <a:ext cx="10804800" cy="1482225"/>
          </a:xfrm>
          <a:prstGeom prst="rect">
            <a:avLst/>
          </a:prstGeom>
          <a:noFill/>
          <a:ln>
            <a:noFill/>
          </a:ln>
        </p:spPr>
        <p:txBody>
          <a:bodyPr spcFirstLastPara="1" wrap="square" lIns="121900" tIns="121900" rIns="121900" bIns="121900" anchor="t" anchorCtr="0">
            <a:spAutoFit/>
          </a:bodyPr>
          <a:lstStyle/>
          <a:p>
            <a:r>
              <a:rPr lang="en-CA" sz="1600" b="1" i="1" u="sng" dirty="0"/>
              <a:t>#We used count vectorizer to transform the text into a 'bag of words' model, which will contain a sparse matrix of integers</a:t>
            </a:r>
            <a:r>
              <a:rPr lang="en-CA" sz="1600" b="1" u="sng" dirty="0"/>
              <a:t> </a:t>
            </a:r>
            <a:r>
              <a:rPr lang="en-CA" sz="1600" b="1" i="1" u="sng" dirty="0"/>
              <a:t>since the logistic regression algorithm cannot understand text</a:t>
            </a:r>
            <a:endParaRPr sz="1600" dirty="0"/>
          </a:p>
          <a:p>
            <a:r>
              <a:rPr lang="en-CA" sz="1600" dirty="0"/>
              <a:t>vectorizer </a:t>
            </a:r>
            <a:r>
              <a:rPr lang="en-CA" sz="1600" b="1" dirty="0"/>
              <a:t>=</a:t>
            </a:r>
            <a:r>
              <a:rPr lang="en-CA" sz="1600" dirty="0"/>
              <a:t> </a:t>
            </a:r>
            <a:r>
              <a:rPr lang="en-CA" sz="1600" dirty="0" err="1"/>
              <a:t>CountVectorizer</a:t>
            </a:r>
            <a:r>
              <a:rPr lang="en-CA" sz="1600" dirty="0"/>
              <a:t>(</a:t>
            </a:r>
            <a:r>
              <a:rPr lang="en-CA" sz="1600" dirty="0" err="1"/>
              <a:t>token_pattern</a:t>
            </a:r>
            <a:r>
              <a:rPr lang="en-CA" sz="1600" b="1" dirty="0"/>
              <a:t>=</a:t>
            </a:r>
            <a:r>
              <a:rPr lang="en-CA" sz="1600" dirty="0"/>
              <a:t>r'\b\w+\b')</a:t>
            </a:r>
            <a:endParaRPr sz="1600" dirty="0"/>
          </a:p>
          <a:p>
            <a:r>
              <a:rPr lang="en-CA" sz="1600" dirty="0" err="1"/>
              <a:t>train_matrix</a:t>
            </a:r>
            <a:r>
              <a:rPr lang="en-CA" sz="1600" dirty="0"/>
              <a:t> </a:t>
            </a:r>
            <a:r>
              <a:rPr lang="en-CA" sz="1600" b="1" dirty="0"/>
              <a:t>=</a:t>
            </a:r>
            <a:r>
              <a:rPr lang="en-CA" sz="1600" dirty="0"/>
              <a:t> </a:t>
            </a:r>
            <a:r>
              <a:rPr lang="en-CA" sz="1600" dirty="0" err="1"/>
              <a:t>vectorizer</a:t>
            </a:r>
            <a:r>
              <a:rPr lang="en-CA" sz="1600" b="1" dirty="0" err="1"/>
              <a:t>.</a:t>
            </a:r>
            <a:r>
              <a:rPr lang="en-CA" sz="1600" dirty="0" err="1"/>
              <a:t>fit_transform</a:t>
            </a:r>
            <a:r>
              <a:rPr lang="en-CA" sz="1600" dirty="0"/>
              <a:t>(</a:t>
            </a:r>
            <a:r>
              <a:rPr lang="en-CA" sz="1600" dirty="0" err="1"/>
              <a:t>df_sub_train</a:t>
            </a:r>
            <a:r>
              <a:rPr lang="en-CA" sz="1600" dirty="0"/>
              <a:t>['review/text'])</a:t>
            </a:r>
            <a:endParaRPr sz="1600" dirty="0"/>
          </a:p>
          <a:p>
            <a:pPr>
              <a:lnSpc>
                <a:spcPct val="101562"/>
              </a:lnSpc>
            </a:pPr>
            <a:r>
              <a:rPr lang="en-CA" sz="1600" dirty="0" err="1"/>
              <a:t>test_matrix</a:t>
            </a:r>
            <a:r>
              <a:rPr lang="en-CA" sz="1600" dirty="0"/>
              <a:t> </a:t>
            </a:r>
            <a:r>
              <a:rPr lang="en-CA" sz="1600" b="1" dirty="0"/>
              <a:t>=</a:t>
            </a:r>
            <a:r>
              <a:rPr lang="en-CA" sz="1600" dirty="0"/>
              <a:t> </a:t>
            </a:r>
            <a:r>
              <a:rPr lang="en-CA" sz="1600" dirty="0" err="1"/>
              <a:t>vectorizer</a:t>
            </a:r>
            <a:r>
              <a:rPr lang="en-CA" sz="1600" b="1" dirty="0" err="1"/>
              <a:t>.</a:t>
            </a:r>
            <a:r>
              <a:rPr lang="en-CA" sz="1600" dirty="0" err="1"/>
              <a:t>transform</a:t>
            </a:r>
            <a:r>
              <a:rPr lang="en-CA" sz="1600" dirty="0"/>
              <a:t>(</a:t>
            </a:r>
            <a:r>
              <a:rPr lang="en-CA" sz="1600" dirty="0" err="1"/>
              <a:t>df_sub_test</a:t>
            </a:r>
            <a:r>
              <a:rPr lang="en-CA" sz="1600" dirty="0"/>
              <a:t>['review/text'])</a:t>
            </a:r>
            <a:endParaRPr sz="1600" dirty="0"/>
          </a:p>
        </p:txBody>
      </p:sp>
      <p:sp>
        <p:nvSpPr>
          <p:cNvPr id="137" name="Google Shape;137;p26"/>
          <p:cNvSpPr txBox="1"/>
          <p:nvPr/>
        </p:nvSpPr>
        <p:spPr>
          <a:xfrm>
            <a:off x="500267" y="2584434"/>
            <a:ext cx="10804800" cy="1974667"/>
          </a:xfrm>
          <a:prstGeom prst="rect">
            <a:avLst/>
          </a:prstGeom>
          <a:noFill/>
          <a:ln>
            <a:noFill/>
          </a:ln>
        </p:spPr>
        <p:txBody>
          <a:bodyPr spcFirstLastPara="1" wrap="square" lIns="121900" tIns="121900" rIns="121900" bIns="121900" anchor="t" anchorCtr="0">
            <a:spAutoFit/>
          </a:bodyPr>
          <a:lstStyle/>
          <a:p>
            <a:r>
              <a:rPr lang="en-CA" sz="1600" b="1" i="1" u="sng" dirty="0"/>
              <a:t>#Perform Logistic Regression</a:t>
            </a:r>
            <a:endParaRPr sz="1600" b="1" u="sng" dirty="0"/>
          </a:p>
          <a:p>
            <a:r>
              <a:rPr lang="en-CA" sz="1600" dirty="0" err="1"/>
              <a:t>lr</a:t>
            </a:r>
            <a:r>
              <a:rPr lang="en-CA" sz="1600" dirty="0"/>
              <a:t> </a:t>
            </a:r>
            <a:r>
              <a:rPr lang="en-CA" sz="1600" b="1" dirty="0"/>
              <a:t>=</a:t>
            </a:r>
            <a:r>
              <a:rPr lang="en-CA" sz="1600" dirty="0"/>
              <a:t> </a:t>
            </a:r>
            <a:r>
              <a:rPr lang="en-CA" sz="1600" dirty="0" err="1"/>
              <a:t>LogisticRegression</a:t>
            </a:r>
            <a:r>
              <a:rPr lang="en-CA" sz="1600" dirty="0"/>
              <a:t>(solver</a:t>
            </a:r>
            <a:r>
              <a:rPr lang="en-CA" sz="1600" b="1" dirty="0"/>
              <a:t>=</a:t>
            </a:r>
            <a:r>
              <a:rPr lang="en-CA" sz="1600" dirty="0"/>
              <a:t>'</a:t>
            </a:r>
            <a:r>
              <a:rPr lang="en-CA" sz="1600" dirty="0" err="1"/>
              <a:t>liblinear</a:t>
            </a:r>
            <a:r>
              <a:rPr lang="en-CA" sz="1600" dirty="0"/>
              <a:t>')</a:t>
            </a:r>
            <a:endParaRPr sz="1600" dirty="0"/>
          </a:p>
          <a:p>
            <a:r>
              <a:rPr lang="en-CA" sz="1600" dirty="0" err="1"/>
              <a:t>X_train</a:t>
            </a:r>
            <a:r>
              <a:rPr lang="en-CA" sz="1600" dirty="0"/>
              <a:t> </a:t>
            </a:r>
            <a:r>
              <a:rPr lang="en-CA" sz="1600" b="1" dirty="0"/>
              <a:t>=</a:t>
            </a:r>
            <a:r>
              <a:rPr lang="en-CA" sz="1600" dirty="0"/>
              <a:t> </a:t>
            </a:r>
            <a:r>
              <a:rPr lang="en-CA" sz="1600" dirty="0" err="1"/>
              <a:t>train_matrix</a:t>
            </a:r>
            <a:endParaRPr sz="1600" dirty="0"/>
          </a:p>
          <a:p>
            <a:r>
              <a:rPr lang="en-CA" sz="1600" dirty="0" err="1"/>
              <a:t>X_test</a:t>
            </a:r>
            <a:r>
              <a:rPr lang="en-CA" sz="1600" dirty="0"/>
              <a:t> </a:t>
            </a:r>
            <a:r>
              <a:rPr lang="en-CA" sz="1600" b="1" dirty="0"/>
              <a:t>=</a:t>
            </a:r>
            <a:r>
              <a:rPr lang="en-CA" sz="1600" dirty="0"/>
              <a:t> </a:t>
            </a:r>
            <a:r>
              <a:rPr lang="en-CA" sz="1600" dirty="0" err="1"/>
              <a:t>test_matrix</a:t>
            </a:r>
            <a:endParaRPr sz="1600" dirty="0"/>
          </a:p>
          <a:p>
            <a:r>
              <a:rPr lang="en-CA" sz="1600" dirty="0" err="1"/>
              <a:t>y_train</a:t>
            </a:r>
            <a:r>
              <a:rPr lang="en-CA" sz="1600" dirty="0"/>
              <a:t> </a:t>
            </a:r>
            <a:r>
              <a:rPr lang="en-CA" sz="1600" b="1" dirty="0"/>
              <a:t>=</a:t>
            </a:r>
            <a:r>
              <a:rPr lang="en-CA" sz="1600" dirty="0"/>
              <a:t> </a:t>
            </a:r>
            <a:r>
              <a:rPr lang="en-CA" sz="1600" dirty="0" err="1"/>
              <a:t>df_sub_train</a:t>
            </a:r>
            <a:r>
              <a:rPr lang="en-CA" sz="1600" dirty="0"/>
              <a:t>['sentiment']</a:t>
            </a:r>
            <a:endParaRPr sz="1600" dirty="0"/>
          </a:p>
          <a:p>
            <a:r>
              <a:rPr lang="en-CA" sz="1600" dirty="0" err="1"/>
              <a:t>y_test</a:t>
            </a:r>
            <a:r>
              <a:rPr lang="en-CA" sz="1600" dirty="0"/>
              <a:t> </a:t>
            </a:r>
            <a:r>
              <a:rPr lang="en-CA" sz="1600" b="1" dirty="0"/>
              <a:t>=</a:t>
            </a:r>
            <a:r>
              <a:rPr lang="en-CA" sz="1600" dirty="0"/>
              <a:t> </a:t>
            </a:r>
            <a:r>
              <a:rPr lang="en-CA" sz="1600" dirty="0" err="1"/>
              <a:t>df_sub_test</a:t>
            </a:r>
            <a:r>
              <a:rPr lang="en-CA" sz="1600" dirty="0"/>
              <a:t>['sentiment']</a:t>
            </a:r>
            <a:endParaRPr sz="1600" dirty="0"/>
          </a:p>
          <a:p>
            <a:pPr>
              <a:lnSpc>
                <a:spcPct val="101562"/>
              </a:lnSpc>
            </a:pPr>
            <a:r>
              <a:rPr lang="en-CA" sz="1600" dirty="0" err="1"/>
              <a:t>lr</a:t>
            </a:r>
            <a:r>
              <a:rPr lang="en-CA" sz="1600" b="1" dirty="0" err="1"/>
              <a:t>.</a:t>
            </a:r>
            <a:r>
              <a:rPr lang="en-CA" sz="1600" dirty="0" err="1"/>
              <a:t>fit</a:t>
            </a:r>
            <a:r>
              <a:rPr lang="en-CA" sz="1600" dirty="0"/>
              <a:t>(</a:t>
            </a:r>
            <a:r>
              <a:rPr lang="en-CA" sz="1600" dirty="0" err="1"/>
              <a:t>X_train,y_train</a:t>
            </a:r>
            <a:r>
              <a:rPr lang="en-CA" sz="1600" dirty="0"/>
              <a:t>)</a:t>
            </a:r>
            <a:endParaRPr sz="1600" dirty="0"/>
          </a:p>
        </p:txBody>
      </p:sp>
      <p:sp>
        <p:nvSpPr>
          <p:cNvPr id="138" name="Google Shape;138;p26"/>
          <p:cNvSpPr txBox="1"/>
          <p:nvPr/>
        </p:nvSpPr>
        <p:spPr>
          <a:xfrm>
            <a:off x="6096000" y="2584433"/>
            <a:ext cx="5459200" cy="1236004"/>
          </a:xfrm>
          <a:prstGeom prst="rect">
            <a:avLst/>
          </a:prstGeom>
          <a:noFill/>
          <a:ln>
            <a:noFill/>
          </a:ln>
        </p:spPr>
        <p:txBody>
          <a:bodyPr spcFirstLastPara="1" wrap="square" lIns="121900" tIns="121900" rIns="121900" bIns="121900" anchor="t" anchorCtr="0">
            <a:spAutoFit/>
          </a:bodyPr>
          <a:lstStyle/>
          <a:p>
            <a:r>
              <a:rPr lang="en-CA" sz="1600" b="1" i="1" u="sng" dirty="0"/>
              <a:t>#Generate the predictions for the test dataset</a:t>
            </a:r>
            <a:endParaRPr sz="1600" b="1" u="sng" dirty="0"/>
          </a:p>
          <a:p>
            <a:r>
              <a:rPr lang="en-CA" sz="1600" dirty="0"/>
              <a:t>predictions </a:t>
            </a:r>
            <a:r>
              <a:rPr lang="en-CA" sz="1600" b="1" dirty="0"/>
              <a:t>=</a:t>
            </a:r>
            <a:r>
              <a:rPr lang="en-CA" sz="1600" dirty="0"/>
              <a:t> </a:t>
            </a:r>
            <a:r>
              <a:rPr lang="en-CA" sz="1600" dirty="0" err="1"/>
              <a:t>lr</a:t>
            </a:r>
            <a:r>
              <a:rPr lang="en-CA" sz="1600" b="1" dirty="0" err="1"/>
              <a:t>.</a:t>
            </a:r>
            <a:r>
              <a:rPr lang="en-CA" sz="1600" dirty="0" err="1"/>
              <a:t>predict</a:t>
            </a:r>
            <a:r>
              <a:rPr lang="en-CA" sz="1600" dirty="0"/>
              <a:t>(</a:t>
            </a:r>
            <a:r>
              <a:rPr lang="en-CA" sz="1600" dirty="0" err="1"/>
              <a:t>X_test</a:t>
            </a:r>
            <a:r>
              <a:rPr lang="en-CA" sz="1600" dirty="0"/>
              <a:t>)</a:t>
            </a:r>
            <a:endParaRPr sz="1600" dirty="0"/>
          </a:p>
          <a:p>
            <a:r>
              <a:rPr lang="en-CA" sz="1600" dirty="0" err="1"/>
              <a:t>df_sub_test</a:t>
            </a:r>
            <a:r>
              <a:rPr lang="en-CA" sz="1600" dirty="0"/>
              <a:t>['predictions'] </a:t>
            </a:r>
            <a:r>
              <a:rPr lang="en-CA" sz="1600" b="1" dirty="0"/>
              <a:t>=</a:t>
            </a:r>
            <a:r>
              <a:rPr lang="en-CA" sz="1600" dirty="0"/>
              <a:t> predictions</a:t>
            </a:r>
            <a:endParaRPr sz="1600" dirty="0"/>
          </a:p>
          <a:p>
            <a:pPr>
              <a:lnSpc>
                <a:spcPct val="101562"/>
              </a:lnSpc>
            </a:pPr>
            <a:r>
              <a:rPr lang="en-CA" sz="1600" dirty="0"/>
              <a:t>print(</a:t>
            </a:r>
            <a:r>
              <a:rPr lang="en-CA" sz="1600" dirty="0" err="1"/>
              <a:t>df_sub_test</a:t>
            </a:r>
            <a:r>
              <a:rPr lang="en-CA" sz="1600" b="1" dirty="0" err="1"/>
              <a:t>.</a:t>
            </a:r>
            <a:r>
              <a:rPr lang="en-CA" sz="1600" dirty="0" err="1"/>
              <a:t>head</a:t>
            </a:r>
            <a:r>
              <a:rPr lang="en-CA" sz="1600" dirty="0"/>
              <a:t>(30))</a:t>
            </a:r>
            <a:endParaRPr sz="1600" dirty="0"/>
          </a:p>
        </p:txBody>
      </p:sp>
      <p:pic>
        <p:nvPicPr>
          <p:cNvPr id="139" name="Google Shape;139;p26"/>
          <p:cNvPicPr preferRelativeResize="0"/>
          <p:nvPr/>
        </p:nvPicPr>
        <p:blipFill>
          <a:blip r:embed="rId3">
            <a:alphaModFix/>
          </a:blip>
          <a:stretch>
            <a:fillRect/>
          </a:stretch>
        </p:blipFill>
        <p:spPr>
          <a:xfrm>
            <a:off x="500267" y="4554433"/>
            <a:ext cx="7791500" cy="1231200"/>
          </a:xfrm>
          <a:prstGeom prst="rect">
            <a:avLst/>
          </a:prstGeom>
          <a:noFill/>
          <a:ln>
            <a:noFill/>
          </a:ln>
          <a:effectLst>
            <a:outerShdw blurRad="57150" dist="19050" dir="5400000" algn="bl" rotWithShape="0">
              <a:srgbClr val="000000">
                <a:alpha val="50000"/>
              </a:srgbClr>
            </a:outerShdw>
          </a:effectLst>
        </p:spPr>
      </p:pic>
      <p:pic>
        <p:nvPicPr>
          <p:cNvPr id="140" name="Google Shape;140;p26"/>
          <p:cNvPicPr preferRelativeResize="0"/>
          <p:nvPr/>
        </p:nvPicPr>
        <p:blipFill rotWithShape="1">
          <a:blip r:embed="rId4">
            <a:alphaModFix/>
          </a:blip>
          <a:srcRect l="18804"/>
          <a:stretch/>
        </p:blipFill>
        <p:spPr>
          <a:xfrm>
            <a:off x="8291768" y="4554433"/>
            <a:ext cx="3757833" cy="1231200"/>
          </a:xfrm>
          <a:prstGeom prst="rect">
            <a:avLst/>
          </a:prstGeom>
          <a:noFill/>
          <a:ln>
            <a:noFill/>
          </a:ln>
          <a:effectLst>
            <a:outerShdw blurRad="57150" dist="19050" dir="5400000" algn="bl" rotWithShape="0">
              <a:srgbClr val="000000">
                <a:alpha val="50000"/>
              </a:srgbClr>
            </a:outerShdw>
          </a:effec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7"/>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r>
              <a:rPr lang="en-CA"/>
              <a:t>Prediction</a:t>
            </a:r>
            <a:endParaRPr/>
          </a:p>
        </p:txBody>
      </p:sp>
      <p:sp>
        <p:nvSpPr>
          <p:cNvPr id="146" name="Google Shape;146;p27"/>
          <p:cNvSpPr txBox="1"/>
          <p:nvPr/>
        </p:nvSpPr>
        <p:spPr>
          <a:xfrm>
            <a:off x="415600" y="1250701"/>
            <a:ext cx="10806000" cy="1723508"/>
          </a:xfrm>
          <a:prstGeom prst="rect">
            <a:avLst/>
          </a:prstGeom>
          <a:noFill/>
          <a:ln>
            <a:noFill/>
          </a:ln>
        </p:spPr>
        <p:txBody>
          <a:bodyPr spcFirstLastPara="1" wrap="square" lIns="121900" tIns="121900" rIns="121900" bIns="121900" anchor="t" anchorCtr="0">
            <a:spAutoFit/>
          </a:bodyPr>
          <a:lstStyle>
            <a:defPPr>
              <a:defRPr lang="en-US"/>
            </a:defPPr>
            <a:lvl1pPr>
              <a:defRPr sz="1600" b="1" i="1" u="sng"/>
            </a:lvl1pPr>
          </a:lstStyle>
          <a:p>
            <a:r>
              <a:rPr lang="en-CA" dirty="0"/>
              <a:t>#Calculate the prediction accuracy</a:t>
            </a:r>
            <a:endParaRPr dirty="0"/>
          </a:p>
          <a:p>
            <a:r>
              <a:rPr lang="en-CA" b="0" dirty="0" err="1"/>
              <a:t>df_sub_test</a:t>
            </a:r>
            <a:r>
              <a:rPr lang="en-CA" b="0" dirty="0"/>
              <a:t>['match'] = </a:t>
            </a:r>
            <a:r>
              <a:rPr lang="en-CA" b="0" dirty="0" err="1"/>
              <a:t>df_sub_test</a:t>
            </a:r>
            <a:r>
              <a:rPr lang="en-CA" b="0" dirty="0"/>
              <a:t>['sentiment'] == </a:t>
            </a:r>
            <a:r>
              <a:rPr lang="en-CA" b="0" dirty="0" err="1"/>
              <a:t>df_sub_test</a:t>
            </a:r>
            <a:r>
              <a:rPr lang="en-CA" b="0" dirty="0"/>
              <a:t>['predictions']</a:t>
            </a:r>
            <a:endParaRPr b="0" dirty="0"/>
          </a:p>
          <a:p>
            <a:r>
              <a:rPr lang="en-CA" b="0" dirty="0"/>
              <a:t>print(sum(</a:t>
            </a:r>
            <a:r>
              <a:rPr lang="en-CA" b="0" dirty="0" err="1"/>
              <a:t>df_sub_test</a:t>
            </a:r>
            <a:r>
              <a:rPr lang="en-CA" b="0" dirty="0"/>
              <a:t>['match'])/</a:t>
            </a:r>
            <a:r>
              <a:rPr lang="en-CA" b="0" dirty="0" err="1"/>
              <a:t>len</a:t>
            </a:r>
            <a:r>
              <a:rPr lang="en-CA" b="0" dirty="0"/>
              <a:t>(</a:t>
            </a:r>
            <a:r>
              <a:rPr lang="en-CA" b="0" dirty="0" err="1"/>
              <a:t>df_sub_test</a:t>
            </a:r>
            <a:r>
              <a:rPr lang="en-CA" b="0" dirty="0"/>
              <a:t>))</a:t>
            </a:r>
            <a:endParaRPr b="0" dirty="0"/>
          </a:p>
          <a:p>
            <a:endParaRPr b="0" dirty="0"/>
          </a:p>
          <a:p>
            <a:r>
              <a:rPr lang="en-CA" dirty="0"/>
              <a:t>#We created a good model with about 87% accuracy</a:t>
            </a:r>
            <a:endParaRPr dirty="0"/>
          </a:p>
          <a:p>
            <a:r>
              <a:rPr lang="en-CA" b="0" dirty="0"/>
              <a:t>0.8685206079511515</a:t>
            </a:r>
            <a:endParaRPr b="0" dirty="0"/>
          </a:p>
        </p:txBody>
      </p:sp>
      <p:sp>
        <p:nvSpPr>
          <p:cNvPr id="147" name="Google Shape;147;p27"/>
          <p:cNvSpPr txBox="1"/>
          <p:nvPr/>
        </p:nvSpPr>
        <p:spPr>
          <a:xfrm>
            <a:off x="415600" y="2795000"/>
            <a:ext cx="11461600" cy="1267999"/>
          </a:xfrm>
          <a:prstGeom prst="rect">
            <a:avLst/>
          </a:prstGeom>
          <a:noFill/>
          <a:ln>
            <a:noFill/>
          </a:ln>
        </p:spPr>
        <p:txBody>
          <a:bodyPr spcFirstLastPara="1" wrap="square" lIns="121900" tIns="121900" rIns="121900" bIns="121900" anchor="t" anchorCtr="0">
            <a:spAutoFit/>
          </a:bodyPr>
          <a:lstStyle/>
          <a:p>
            <a:pPr>
              <a:buClr>
                <a:schemeClr val="dk1"/>
              </a:buClr>
              <a:buSzPts val="1100"/>
            </a:pPr>
            <a:r>
              <a:rPr lang="en-CA" sz="1600" b="1" dirty="0"/>
              <a:t>#We can use </a:t>
            </a:r>
            <a:r>
              <a:rPr lang="en-CA" sz="1600" b="1" dirty="0" err="1"/>
              <a:t>SciKit</a:t>
            </a:r>
            <a:r>
              <a:rPr lang="en-CA" sz="1600" b="1" dirty="0"/>
              <a:t> </a:t>
            </a:r>
            <a:r>
              <a:rPr lang="en-CA" sz="1600" b="1" dirty="0" err="1"/>
              <a:t>Learn's</a:t>
            </a:r>
            <a:r>
              <a:rPr lang="en-CA" sz="1600" b="1" dirty="0"/>
              <a:t> built-in confusion matrix to give us a better idea of what our classification model is getting right and what types of errors it is making.</a:t>
            </a:r>
            <a:endParaRPr sz="1600" b="1" dirty="0"/>
          </a:p>
          <a:p>
            <a:r>
              <a:rPr lang="en-CA" sz="1600" dirty="0"/>
              <a:t>from </a:t>
            </a:r>
            <a:r>
              <a:rPr lang="en-CA" sz="1600" dirty="0" err="1"/>
              <a:t>sklearn.metrics</a:t>
            </a:r>
            <a:r>
              <a:rPr lang="en-CA" sz="1600" dirty="0"/>
              <a:t> import </a:t>
            </a:r>
            <a:r>
              <a:rPr lang="en-CA" sz="1600" dirty="0" err="1"/>
              <a:t>confusion_matrix</a:t>
            </a:r>
            <a:endParaRPr sz="1600" dirty="0"/>
          </a:p>
          <a:p>
            <a:pPr>
              <a:lnSpc>
                <a:spcPct val="115000"/>
              </a:lnSpc>
            </a:pPr>
            <a:r>
              <a:rPr lang="en-CA" sz="1600" dirty="0"/>
              <a:t>print(</a:t>
            </a:r>
            <a:r>
              <a:rPr lang="en-CA" sz="1600" dirty="0" err="1"/>
              <a:t>confusion_matrix</a:t>
            </a:r>
            <a:r>
              <a:rPr lang="en-CA" sz="1600" dirty="0"/>
              <a:t>(</a:t>
            </a:r>
            <a:r>
              <a:rPr lang="en-CA" sz="1600" dirty="0" err="1"/>
              <a:t>y_test,predictions</a:t>
            </a:r>
            <a:r>
              <a:rPr lang="en-CA" sz="1600" dirty="0"/>
              <a:t>))</a:t>
            </a:r>
            <a:endParaRPr sz="1600" dirty="0"/>
          </a:p>
        </p:txBody>
      </p:sp>
      <p:sp>
        <p:nvSpPr>
          <p:cNvPr id="148" name="Google Shape;148;p27"/>
          <p:cNvSpPr txBox="1"/>
          <p:nvPr/>
        </p:nvSpPr>
        <p:spPr>
          <a:xfrm>
            <a:off x="415600" y="4189834"/>
            <a:ext cx="6074000" cy="2246729"/>
          </a:xfrm>
          <a:prstGeom prst="rect">
            <a:avLst/>
          </a:prstGeom>
          <a:noFill/>
          <a:ln>
            <a:noFill/>
          </a:ln>
        </p:spPr>
        <p:txBody>
          <a:bodyPr spcFirstLastPara="1" wrap="square" lIns="121900" tIns="121900" rIns="121900" bIns="121900" anchor="t" anchorCtr="0">
            <a:spAutoFit/>
          </a:bodyPr>
          <a:lstStyle/>
          <a:p>
            <a:r>
              <a:rPr lang="en-CA" sz="1600" dirty="0"/>
              <a:t>1833 Negative numbers were correctly predicted as Negative.</a:t>
            </a:r>
            <a:endParaRPr sz="1600" dirty="0"/>
          </a:p>
          <a:p>
            <a:r>
              <a:rPr lang="en-CA" sz="1600" dirty="0"/>
              <a:t>1247 Negative numbers were incorrectly predicted as Positive.</a:t>
            </a:r>
            <a:endParaRPr sz="1600" dirty="0"/>
          </a:p>
          <a:p>
            <a:endParaRPr sz="1600" dirty="0"/>
          </a:p>
          <a:p>
            <a:r>
              <a:rPr lang="en-CA" sz="1600" dirty="0"/>
              <a:t>734 Positive numbers were incorrectly predicted as Negative.</a:t>
            </a:r>
            <a:br>
              <a:rPr lang="en-CA" sz="1600" dirty="0"/>
            </a:br>
            <a:r>
              <a:rPr lang="en-CA" sz="1600" dirty="0"/>
              <a:t>11253 Positive numbers were correctly predicted as Positive.</a:t>
            </a:r>
            <a:endParaRPr sz="1600" dirty="0"/>
          </a:p>
          <a:p>
            <a:endParaRPr sz="1600" dirty="0"/>
          </a:p>
          <a:p>
            <a:r>
              <a:rPr lang="en-CA" sz="1600" dirty="0"/>
              <a:t>1833 + 11253 / (1833 + 1247 + 734 + 11253) = 0.8685206079511515(accuracy)</a:t>
            </a:r>
            <a:endParaRPr sz="1600" dirty="0"/>
          </a:p>
        </p:txBody>
      </p:sp>
      <p:pic>
        <p:nvPicPr>
          <p:cNvPr id="149" name="Google Shape;149;p27"/>
          <p:cNvPicPr preferRelativeResize="0"/>
          <p:nvPr/>
        </p:nvPicPr>
        <p:blipFill>
          <a:blip r:embed="rId3">
            <a:alphaModFix/>
          </a:blip>
          <a:stretch>
            <a:fillRect/>
          </a:stretch>
        </p:blipFill>
        <p:spPr>
          <a:xfrm>
            <a:off x="6281300" y="3232834"/>
            <a:ext cx="5596000" cy="3291633"/>
          </a:xfrm>
          <a:prstGeom prst="rect">
            <a:avLst/>
          </a:prstGeom>
          <a:noFill/>
          <a:ln>
            <a:noFill/>
          </a:ln>
          <a:effectLst>
            <a:outerShdw blurRad="57150" dist="19050" dir="5400000" algn="bl" rotWithShape="0">
              <a:srgbClr val="000000">
                <a:alpha val="50000"/>
              </a:srgbClr>
            </a:outerShdw>
          </a:effectLst>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29"/>
          <p:cNvSpPr txBox="1">
            <a:spLocks noGrp="1"/>
          </p:cNvSpPr>
          <p:nvPr>
            <p:ph type="title"/>
          </p:nvPr>
        </p:nvSpPr>
        <p:spPr>
          <a:xfrm>
            <a:off x="312067" y="1600233"/>
            <a:ext cx="12083200" cy="763600"/>
          </a:xfrm>
          <a:prstGeom prst="rect">
            <a:avLst/>
          </a:prstGeom>
        </p:spPr>
        <p:txBody>
          <a:bodyPr spcFirstLastPara="1" vert="horz" wrap="square" lIns="121900" tIns="121900" rIns="121900" bIns="121900" rtlCol="0" anchor="t" anchorCtr="0">
            <a:noAutofit/>
          </a:bodyPr>
          <a:lstStyle/>
          <a:p>
            <a:pPr>
              <a:buSzPts val="990"/>
            </a:pPr>
            <a:r>
              <a:rPr lang="en-CA" sz="2000" b="1"/>
              <a:t>Building a multinomial logistic regression model to predict the rating of a book.</a:t>
            </a:r>
            <a:endParaRPr sz="2000" b="1"/>
          </a:p>
        </p:txBody>
      </p:sp>
      <p:pic>
        <p:nvPicPr>
          <p:cNvPr id="161" name="Google Shape;161;p29"/>
          <p:cNvPicPr preferRelativeResize="0"/>
          <p:nvPr/>
        </p:nvPicPr>
        <p:blipFill>
          <a:blip r:embed="rId3">
            <a:alphaModFix/>
          </a:blip>
          <a:stretch>
            <a:fillRect/>
          </a:stretch>
        </p:blipFill>
        <p:spPr>
          <a:xfrm>
            <a:off x="5083384" y="2240267"/>
            <a:ext cx="6426200" cy="3581400"/>
          </a:xfrm>
          <a:prstGeom prst="rect">
            <a:avLst/>
          </a:prstGeom>
          <a:noFill/>
          <a:ln>
            <a:noFill/>
          </a:ln>
        </p:spPr>
      </p:pic>
      <p:pic>
        <p:nvPicPr>
          <p:cNvPr id="162" name="Google Shape;162;p29"/>
          <p:cNvPicPr preferRelativeResize="0"/>
          <p:nvPr/>
        </p:nvPicPr>
        <p:blipFill>
          <a:blip r:embed="rId4">
            <a:alphaModFix/>
          </a:blip>
          <a:stretch>
            <a:fillRect/>
          </a:stretch>
        </p:blipFill>
        <p:spPr>
          <a:xfrm>
            <a:off x="5083401" y="5821668"/>
            <a:ext cx="6426199" cy="698497"/>
          </a:xfrm>
          <a:prstGeom prst="rect">
            <a:avLst/>
          </a:prstGeom>
          <a:noFill/>
          <a:ln>
            <a:noFill/>
          </a:ln>
        </p:spPr>
      </p:pic>
      <p:sp>
        <p:nvSpPr>
          <p:cNvPr id="163" name="Google Shape;163;p29"/>
          <p:cNvSpPr txBox="1"/>
          <p:nvPr/>
        </p:nvSpPr>
        <p:spPr>
          <a:xfrm>
            <a:off x="415600" y="3429001"/>
            <a:ext cx="4383200" cy="1559104"/>
          </a:xfrm>
          <a:prstGeom prst="rect">
            <a:avLst/>
          </a:prstGeom>
          <a:noFill/>
          <a:ln>
            <a:noFill/>
          </a:ln>
        </p:spPr>
        <p:txBody>
          <a:bodyPr spcFirstLastPara="1" wrap="square" lIns="121900" tIns="121900" rIns="121900" bIns="121900" anchor="t" anchorCtr="0">
            <a:spAutoFit/>
          </a:bodyPr>
          <a:lstStyle/>
          <a:p>
            <a:r>
              <a:rPr lang="en-CA" sz="2133" b="1" dirty="0"/>
              <a:t>・Creating a logistic model</a:t>
            </a:r>
            <a:endParaRPr sz="2133" b="1" dirty="0"/>
          </a:p>
          <a:p>
            <a:endParaRPr sz="2133" b="1" dirty="0"/>
          </a:p>
          <a:p>
            <a:r>
              <a:rPr lang="en-CA" sz="2133" b="1" dirty="0"/>
              <a:t>    ~Predicted Target ~ </a:t>
            </a:r>
            <a:endParaRPr sz="2133" b="1" dirty="0"/>
          </a:p>
          <a:p>
            <a:r>
              <a:rPr lang="en-CA" sz="2133" b="1" dirty="0"/>
              <a:t> ‘review/score’ [1,2,3,4,5]</a:t>
            </a:r>
            <a:endParaRPr sz="2133" b="1" dirty="0"/>
          </a:p>
        </p:txBody>
      </p:sp>
      <p:sp>
        <p:nvSpPr>
          <p:cNvPr id="164" name="Google Shape;164;p29"/>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r>
              <a:rPr lang="en-CA"/>
              <a:t>Prediction</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pic>
        <p:nvPicPr>
          <p:cNvPr id="169" name="Google Shape;169;p30"/>
          <p:cNvPicPr preferRelativeResize="0"/>
          <p:nvPr/>
        </p:nvPicPr>
        <p:blipFill rotWithShape="1">
          <a:blip r:embed="rId3">
            <a:alphaModFix/>
          </a:blip>
          <a:srcRect r="11039" b="63400"/>
          <a:stretch/>
        </p:blipFill>
        <p:spPr>
          <a:xfrm>
            <a:off x="6134177" y="1642393"/>
            <a:ext cx="5834180" cy="406400"/>
          </a:xfrm>
          <a:prstGeom prst="rect">
            <a:avLst/>
          </a:prstGeom>
          <a:noFill/>
          <a:ln>
            <a:noFill/>
          </a:ln>
        </p:spPr>
      </p:pic>
      <p:pic>
        <p:nvPicPr>
          <p:cNvPr id="170" name="Google Shape;170;p30"/>
          <p:cNvPicPr preferRelativeResize="0"/>
          <p:nvPr/>
        </p:nvPicPr>
        <p:blipFill>
          <a:blip r:embed="rId4">
            <a:alphaModFix/>
          </a:blip>
          <a:stretch>
            <a:fillRect/>
          </a:stretch>
        </p:blipFill>
        <p:spPr>
          <a:xfrm>
            <a:off x="6087501" y="2643434"/>
            <a:ext cx="5521135" cy="3331449"/>
          </a:xfrm>
          <a:prstGeom prst="rect">
            <a:avLst/>
          </a:prstGeom>
          <a:noFill/>
          <a:ln>
            <a:noFill/>
          </a:ln>
        </p:spPr>
      </p:pic>
      <p:sp>
        <p:nvSpPr>
          <p:cNvPr id="171" name="Google Shape;171;p30"/>
          <p:cNvSpPr txBox="1"/>
          <p:nvPr/>
        </p:nvSpPr>
        <p:spPr>
          <a:xfrm>
            <a:off x="6033767" y="6016408"/>
            <a:ext cx="6158233" cy="841729"/>
          </a:xfrm>
          <a:prstGeom prst="rect">
            <a:avLst/>
          </a:prstGeom>
          <a:noFill/>
          <a:ln>
            <a:noFill/>
          </a:ln>
        </p:spPr>
        <p:txBody>
          <a:bodyPr spcFirstLastPara="1" wrap="square" lIns="121900" tIns="121900" rIns="121900" bIns="121900" anchor="t" anchorCtr="0">
            <a:spAutoFit/>
          </a:bodyPr>
          <a:lstStyle/>
          <a:p>
            <a:r>
              <a:rPr lang="en-CA" b="1" dirty="0"/>
              <a:t>#We created a model with about 65% accuracy</a:t>
            </a:r>
            <a:endParaRPr b="1" dirty="0"/>
          </a:p>
          <a:p>
            <a:pPr>
              <a:lnSpc>
                <a:spcPct val="115000"/>
              </a:lnSpc>
            </a:pPr>
            <a:r>
              <a:rPr lang="en-CA" dirty="0"/>
              <a:t>0.6465786155173558</a:t>
            </a:r>
            <a:endParaRPr dirty="0"/>
          </a:p>
        </p:txBody>
      </p:sp>
      <p:sp>
        <p:nvSpPr>
          <p:cNvPr id="172" name="Google Shape;172;p30"/>
          <p:cNvSpPr txBox="1"/>
          <p:nvPr/>
        </p:nvSpPr>
        <p:spPr>
          <a:xfrm>
            <a:off x="6033767" y="2149001"/>
            <a:ext cx="1819600" cy="615513"/>
          </a:xfrm>
          <a:prstGeom prst="rect">
            <a:avLst/>
          </a:prstGeom>
          <a:noFill/>
          <a:ln>
            <a:noFill/>
          </a:ln>
        </p:spPr>
        <p:txBody>
          <a:bodyPr spcFirstLastPara="1" wrap="square" lIns="121900" tIns="121900" rIns="121900" bIns="121900" anchor="t" anchorCtr="0">
            <a:spAutoFit/>
          </a:bodyPr>
          <a:lstStyle/>
          <a:p>
            <a:r>
              <a:rPr lang="en-CA" sz="2400"/>
              <a:t>&gt;&gt;&gt; Output</a:t>
            </a:r>
            <a:endParaRPr sz="2400"/>
          </a:p>
        </p:txBody>
      </p:sp>
      <p:sp>
        <p:nvSpPr>
          <p:cNvPr id="173" name="Google Shape;173;p30"/>
          <p:cNvSpPr txBox="1"/>
          <p:nvPr/>
        </p:nvSpPr>
        <p:spPr>
          <a:xfrm>
            <a:off x="295867" y="2511667"/>
            <a:ext cx="5426800" cy="2215566"/>
          </a:xfrm>
          <a:prstGeom prst="rect">
            <a:avLst/>
          </a:prstGeom>
          <a:noFill/>
          <a:ln>
            <a:noFill/>
          </a:ln>
        </p:spPr>
        <p:txBody>
          <a:bodyPr spcFirstLastPara="1" wrap="square" lIns="121900" tIns="121900" rIns="121900" bIns="121900" anchor="t" anchorCtr="0">
            <a:spAutoFit/>
          </a:bodyPr>
          <a:lstStyle/>
          <a:p>
            <a:r>
              <a:rPr lang="en-CA" sz="2133" dirty="0"/>
              <a:t>#The accuracy of logistic model</a:t>
            </a:r>
            <a:endParaRPr sz="2133" dirty="0"/>
          </a:p>
          <a:p>
            <a:endParaRPr sz="2133" dirty="0"/>
          </a:p>
          <a:p>
            <a:r>
              <a:rPr lang="en-CA" sz="2133" dirty="0"/>
              <a:t>As expected, the prediction accuracy was lower than the Simple logistic regression model because the prediction target 'review/score' also has five categories.</a:t>
            </a:r>
            <a:endParaRPr sz="2133" dirty="0"/>
          </a:p>
        </p:txBody>
      </p:sp>
      <p:sp>
        <p:nvSpPr>
          <p:cNvPr id="174" name="Google Shape;174;p30"/>
          <p:cNvSpPr txBox="1"/>
          <p:nvPr/>
        </p:nvSpPr>
        <p:spPr>
          <a:xfrm>
            <a:off x="6189086" y="1018568"/>
            <a:ext cx="4681200" cy="615513"/>
          </a:xfrm>
          <a:prstGeom prst="rect">
            <a:avLst/>
          </a:prstGeom>
          <a:noFill/>
          <a:ln>
            <a:noFill/>
          </a:ln>
        </p:spPr>
        <p:txBody>
          <a:bodyPr spcFirstLastPara="1" wrap="square" lIns="121900" tIns="121900" rIns="121900" bIns="121900" anchor="t" anchorCtr="0">
            <a:spAutoFit/>
          </a:bodyPr>
          <a:lstStyle/>
          <a:p>
            <a:r>
              <a:rPr lang="en-CA" sz="2400" b="1" u="sng" dirty="0"/>
              <a:t>#classification context</a:t>
            </a:r>
            <a:endParaRPr sz="2400" b="1" u="sng" dirty="0"/>
          </a:p>
        </p:txBody>
      </p:sp>
      <p:sp>
        <p:nvSpPr>
          <p:cNvPr id="175" name="Google Shape;175;p30"/>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r>
              <a:rPr lang="en-CA"/>
              <a:t>Prediction</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71"/>
        <p:cNvGrpSpPr/>
        <p:nvPr/>
      </p:nvGrpSpPr>
      <p:grpSpPr>
        <a:xfrm>
          <a:off x="0" y="0"/>
          <a:ext cx="0" cy="0"/>
          <a:chOff x="0" y="0"/>
          <a:chExt cx="0" cy="0"/>
        </a:xfrm>
      </p:grpSpPr>
      <p:sp>
        <p:nvSpPr>
          <p:cNvPr id="91" name="!!Rectangle">
            <a:extLst>
              <a:ext uri="{FF2B5EF4-FFF2-40B4-BE49-F238E27FC236}">
                <a16:creationId xmlns:a16="http://schemas.microsoft.com/office/drawing/2014/main" id="{21ED5FCA-9564-42B4-9F52-2CCED8ED6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467"/>
            <a:ext cx="12191999" cy="6866467"/>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2" name="Google Shape;72;p16"/>
          <p:cNvSpPr txBox="1">
            <a:spLocks noGrp="1"/>
          </p:cNvSpPr>
          <p:nvPr>
            <p:ph type="title"/>
          </p:nvPr>
        </p:nvSpPr>
        <p:spPr>
          <a:xfrm>
            <a:off x="838200" y="365125"/>
            <a:ext cx="10515600" cy="1325563"/>
          </a:xfrm>
          <a:prstGeom prst="rect">
            <a:avLst/>
          </a:prstGeom>
        </p:spPr>
        <p:txBody>
          <a:bodyPr spcFirstLastPara="1" vert="horz" lIns="91440" tIns="45720" rIns="91440" bIns="45720" rtlCol="0" anchor="ctr" anchorCtr="0">
            <a:normAutofit/>
          </a:bodyPr>
          <a:lstStyle/>
          <a:p>
            <a:pPr>
              <a:spcBef>
                <a:spcPct val="0"/>
              </a:spcBef>
              <a:spcAft>
                <a:spcPts val="1600"/>
              </a:spcAft>
              <a:buClr>
                <a:schemeClr val="dk1"/>
              </a:buClr>
              <a:buSzPts val="1100"/>
            </a:pPr>
            <a:r>
              <a:rPr lang="en-US" dirty="0">
                <a:solidFill>
                  <a:srgbClr val="FFFFFF"/>
                </a:solidFill>
                <a:sym typeface="Times New Roman"/>
              </a:rPr>
              <a:t>BRIEF EXPLANATION OF   TERMS</a:t>
            </a:r>
            <a:endParaRPr lang="en-US" dirty="0">
              <a:solidFill>
                <a:srgbClr val="FFFFFF"/>
              </a:solidFill>
            </a:endParaRPr>
          </a:p>
        </p:txBody>
      </p:sp>
      <p:sp>
        <p:nvSpPr>
          <p:cNvPr id="92" name="Arc 8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aphicFrame>
        <p:nvGraphicFramePr>
          <p:cNvPr id="82" name="Google Shape;73;p16">
            <a:extLst>
              <a:ext uri="{FF2B5EF4-FFF2-40B4-BE49-F238E27FC236}">
                <a16:creationId xmlns:a16="http://schemas.microsoft.com/office/drawing/2014/main" id="{023A7A23-87DD-0D5D-37C1-EA9AB1FF1403}"/>
              </a:ext>
            </a:extLst>
          </p:cNvPr>
          <p:cNvGraphicFramePr/>
          <p:nvPr>
            <p:extLst>
              <p:ext uri="{D42A27DB-BD31-4B8C-83A1-F6EECF244321}">
                <p14:modId xmlns:p14="http://schemas.microsoft.com/office/powerpoint/2010/main" val="3180850339"/>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2" name="Picture 52" descr="Computer script on a screen">
            <a:extLst>
              <a:ext uri="{FF2B5EF4-FFF2-40B4-BE49-F238E27FC236}">
                <a16:creationId xmlns:a16="http://schemas.microsoft.com/office/drawing/2014/main" id="{BA454524-B74B-280D-C748-2C6B1AA14532}"/>
              </a:ext>
            </a:extLst>
          </p:cNvPr>
          <p:cNvPicPr>
            <a:picLocks noChangeAspect="1"/>
          </p:cNvPicPr>
          <p:nvPr/>
        </p:nvPicPr>
        <p:blipFill rotWithShape="1">
          <a:blip r:embed="rId2">
            <a:alphaModFix amt="25000"/>
          </a:blip>
          <a:srcRect t="5981" b="9750"/>
          <a:stretch/>
        </p:blipFill>
        <p:spPr>
          <a:xfrm>
            <a:off x="20" y="1"/>
            <a:ext cx="12191980" cy="6857999"/>
          </a:xfrm>
          <a:prstGeom prst="rect">
            <a:avLst/>
          </a:prstGeom>
        </p:spPr>
      </p:pic>
      <p:sp>
        <p:nvSpPr>
          <p:cNvPr id="2" name="Title 1">
            <a:extLst>
              <a:ext uri="{FF2B5EF4-FFF2-40B4-BE49-F238E27FC236}">
                <a16:creationId xmlns:a16="http://schemas.microsoft.com/office/drawing/2014/main" id="{7AE8C425-60D9-C218-3EE0-F19D19377A47}"/>
              </a:ext>
            </a:extLst>
          </p:cNvPr>
          <p:cNvSpPr>
            <a:spLocks noGrp="1"/>
          </p:cNvSpPr>
          <p:nvPr>
            <p:ph type="ctrTitle"/>
          </p:nvPr>
        </p:nvSpPr>
        <p:spPr>
          <a:xfrm>
            <a:off x="838200" y="812712"/>
            <a:ext cx="6696456" cy="4224232"/>
          </a:xfrm>
        </p:spPr>
        <p:txBody>
          <a:bodyPr>
            <a:normAutofit/>
          </a:bodyPr>
          <a:lstStyle/>
          <a:p>
            <a:pPr algn="l"/>
            <a:r>
              <a:rPr lang="en-US" dirty="0">
                <a:solidFill>
                  <a:srgbClr val="FFFFFF"/>
                </a:solidFill>
                <a:effectLst/>
                <a:latin typeface="TimesNewRomanPSMT"/>
              </a:rPr>
              <a:t>Data Cleansing, Classification, and Word Clouds. </a:t>
            </a:r>
            <a:endParaRPr lang="en-US" dirty="0">
              <a:solidFill>
                <a:srgbClr val="FFFFFF"/>
              </a:solidFill>
            </a:endParaRPr>
          </a:p>
        </p:txBody>
      </p:sp>
    </p:spTree>
    <p:extLst>
      <p:ext uri="{BB962C8B-B14F-4D97-AF65-F5344CB8AC3E}">
        <p14:creationId xmlns:p14="http://schemas.microsoft.com/office/powerpoint/2010/main" val="3246833932"/>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5E2CF6-31D3-E0F7-65BC-74BB59E77457}"/>
              </a:ext>
            </a:extLst>
          </p:cNvPr>
          <p:cNvSpPr>
            <a:spLocks noGrp="1"/>
          </p:cNvSpPr>
          <p:nvPr>
            <p:ph type="title"/>
          </p:nvPr>
        </p:nvSpPr>
        <p:spPr>
          <a:xfrm>
            <a:off x="0" y="539532"/>
            <a:ext cx="4508946" cy="809625"/>
          </a:xfrm>
        </p:spPr>
        <p:txBody>
          <a:bodyPr anchor="b">
            <a:normAutofit/>
          </a:bodyPr>
          <a:lstStyle/>
          <a:p>
            <a:pPr algn="r"/>
            <a:r>
              <a:rPr lang="en-MX" dirty="0"/>
              <a:t>Variable analysis</a:t>
            </a:r>
          </a:p>
        </p:txBody>
      </p:sp>
      <p:sp>
        <p:nvSpPr>
          <p:cNvPr id="6" name="TextBox 5">
            <a:extLst>
              <a:ext uri="{FF2B5EF4-FFF2-40B4-BE49-F238E27FC236}">
                <a16:creationId xmlns:a16="http://schemas.microsoft.com/office/drawing/2014/main" id="{370F9BC8-17B1-F2FE-3EFB-6C98E19750B9}"/>
              </a:ext>
            </a:extLst>
          </p:cNvPr>
          <p:cNvSpPr txBox="1"/>
          <p:nvPr/>
        </p:nvSpPr>
        <p:spPr>
          <a:xfrm>
            <a:off x="264319" y="1653972"/>
            <a:ext cx="6100762" cy="369332"/>
          </a:xfrm>
          <a:prstGeom prst="rect">
            <a:avLst/>
          </a:prstGeom>
          <a:noFill/>
        </p:spPr>
        <p:txBody>
          <a:bodyPr wrap="square">
            <a:spAutoFit/>
          </a:bodyPr>
          <a:lstStyle/>
          <a:p>
            <a:r>
              <a:rPr lang="en-US" i="1" dirty="0">
                <a:effectLst/>
              </a:rPr>
              <a:t>---Books data---</a:t>
            </a:r>
            <a:endParaRPr lang="en-MX" dirty="0"/>
          </a:p>
        </p:txBody>
      </p:sp>
      <p:sp>
        <p:nvSpPr>
          <p:cNvPr id="7" name="TextBox 6">
            <a:extLst>
              <a:ext uri="{FF2B5EF4-FFF2-40B4-BE49-F238E27FC236}">
                <a16:creationId xmlns:a16="http://schemas.microsoft.com/office/drawing/2014/main" id="{9D86EDC0-34D3-61F3-0CC5-BB006704F923}"/>
              </a:ext>
            </a:extLst>
          </p:cNvPr>
          <p:cNvSpPr txBox="1"/>
          <p:nvPr/>
        </p:nvSpPr>
        <p:spPr>
          <a:xfrm>
            <a:off x="264319" y="2041653"/>
            <a:ext cx="4279106" cy="646331"/>
          </a:xfrm>
          <a:prstGeom prst="rect">
            <a:avLst/>
          </a:prstGeom>
          <a:noFill/>
        </p:spPr>
        <p:txBody>
          <a:bodyPr wrap="square">
            <a:spAutoFit/>
          </a:bodyPr>
          <a:lstStyle/>
          <a:p>
            <a:r>
              <a:rPr lang="en-US" i="1" u="sng" dirty="0">
                <a:effectLst/>
              </a:rPr>
              <a:t>#Get a concise summary of the </a:t>
            </a:r>
            <a:r>
              <a:rPr lang="en-US" i="1" u="sng" dirty="0" err="1">
                <a:effectLst/>
              </a:rPr>
              <a:t>dataframe</a:t>
            </a:r>
            <a:r>
              <a:rPr lang="en-US" i="1" u="sng" dirty="0">
                <a:effectLst/>
              </a:rPr>
              <a:t>. </a:t>
            </a:r>
          </a:p>
          <a:p>
            <a:r>
              <a:rPr lang="en-US" dirty="0" err="1">
                <a:effectLst/>
              </a:rPr>
              <a:t>df_data</a:t>
            </a:r>
            <a:r>
              <a:rPr lang="en-US" b="1" dirty="0" err="1">
                <a:effectLst/>
              </a:rPr>
              <a:t>.</a:t>
            </a:r>
            <a:r>
              <a:rPr lang="en-US" dirty="0" err="1">
                <a:effectLst/>
              </a:rPr>
              <a:t>info</a:t>
            </a:r>
            <a:r>
              <a:rPr lang="en-US" dirty="0">
                <a:effectLst/>
              </a:rPr>
              <a:t>()</a:t>
            </a:r>
            <a:endParaRPr lang="en-MX" dirty="0"/>
          </a:p>
        </p:txBody>
      </p:sp>
      <p:sp>
        <p:nvSpPr>
          <p:cNvPr id="15" name="TextBox 14">
            <a:extLst>
              <a:ext uri="{FF2B5EF4-FFF2-40B4-BE49-F238E27FC236}">
                <a16:creationId xmlns:a16="http://schemas.microsoft.com/office/drawing/2014/main" id="{AA31BF04-64AE-2C30-33A9-F464901D1718}"/>
              </a:ext>
            </a:extLst>
          </p:cNvPr>
          <p:cNvSpPr txBox="1"/>
          <p:nvPr/>
        </p:nvSpPr>
        <p:spPr>
          <a:xfrm>
            <a:off x="809625" y="2895704"/>
            <a:ext cx="4807744" cy="3877985"/>
          </a:xfrm>
          <a:prstGeom prst="rect">
            <a:avLst/>
          </a:prstGeom>
          <a:noFill/>
        </p:spPr>
        <p:txBody>
          <a:bodyPr wrap="square">
            <a:spAutoFit/>
          </a:bodyPr>
          <a:lstStyle/>
          <a:p>
            <a:pPr rtl="0">
              <a:spcBef>
                <a:spcPts val="0"/>
              </a:spcBef>
              <a:spcAft>
                <a:spcPts val="0"/>
              </a:spcAft>
            </a:pPr>
            <a:r>
              <a:rPr lang="en-US" sz="1400" b="0" i="0" u="none" strike="noStrike" dirty="0">
                <a:effectLst/>
                <a:latin typeface="Arial" panose="020B0604020202020204" pitchFamily="34" charset="0"/>
              </a:rPr>
              <a:t>Data columns (total 10 columns):</a:t>
            </a:r>
            <a:endParaRPr lang="en-US" sz="1400" b="0" dirty="0">
              <a:effectLst/>
            </a:endParaRPr>
          </a:p>
          <a:p>
            <a:pPr rtl="0">
              <a:spcBef>
                <a:spcPts val="0"/>
              </a:spcBef>
              <a:spcAft>
                <a:spcPts val="0"/>
              </a:spcAft>
            </a:pPr>
            <a:r>
              <a:rPr lang="en-US" sz="1400" b="0" i="0" u="none" strike="noStrike" dirty="0">
                <a:effectLst/>
                <a:latin typeface="Arial" panose="020B0604020202020204" pitchFamily="34" charset="0"/>
              </a:rPr>
              <a:t> #   Column         Non-Null Count   </a:t>
            </a:r>
            <a:r>
              <a:rPr lang="en-US" sz="1400" b="0" i="0" u="none" strike="noStrike" dirty="0" err="1">
                <a:effectLst/>
                <a:latin typeface="Arial" panose="020B0604020202020204" pitchFamily="34" charset="0"/>
              </a:rPr>
              <a:t>Dtype</a:t>
            </a:r>
            <a:r>
              <a:rPr lang="en-US" sz="1400" b="0" i="0" u="none" strike="noStrike" dirty="0">
                <a:effectLst/>
                <a:latin typeface="Arial" panose="020B0604020202020204" pitchFamily="34" charset="0"/>
              </a:rPr>
              <a:t>  </a:t>
            </a:r>
            <a:endParaRPr lang="en-US" sz="1400" b="0" dirty="0">
              <a:effectLst/>
            </a:endParaRPr>
          </a:p>
          <a:p>
            <a:pPr rtl="0">
              <a:spcBef>
                <a:spcPts val="0"/>
              </a:spcBef>
              <a:spcAft>
                <a:spcPts val="0"/>
              </a:spcAft>
            </a:pPr>
            <a:r>
              <a:rPr lang="en-US" sz="1400" b="0" i="0" u="none" strike="noStrike" dirty="0">
                <a:effectLst/>
                <a:latin typeface="Arial" panose="020B0604020202020204" pitchFamily="34" charset="0"/>
              </a:rPr>
              <a:t>---  ------         --------------   -----  </a:t>
            </a:r>
            <a:endParaRPr lang="en-US" sz="1400" b="0" dirty="0">
              <a:effectLst/>
            </a:endParaRPr>
          </a:p>
          <a:p>
            <a:pPr rtl="0">
              <a:spcBef>
                <a:spcPts val="0"/>
              </a:spcBef>
              <a:spcAft>
                <a:spcPts val="0"/>
              </a:spcAft>
            </a:pPr>
            <a:r>
              <a:rPr lang="en-US" sz="1400" b="0" i="0" u="none" strike="noStrike" dirty="0">
                <a:effectLst/>
                <a:latin typeface="Arial" panose="020B0604020202020204" pitchFamily="34" charset="0"/>
              </a:rPr>
              <a:t> 0   Title          212403 non-null  object </a:t>
            </a:r>
            <a:endParaRPr lang="en-US" sz="1400" b="0" dirty="0">
              <a:effectLst/>
            </a:endParaRPr>
          </a:p>
          <a:p>
            <a:pPr rtl="0">
              <a:spcBef>
                <a:spcPts val="0"/>
              </a:spcBef>
              <a:spcAft>
                <a:spcPts val="0"/>
              </a:spcAft>
            </a:pPr>
            <a:r>
              <a:rPr lang="en-US" sz="1400" b="0" i="0" u="none" strike="noStrike" dirty="0">
                <a:effectLst/>
                <a:latin typeface="Arial" panose="020B0604020202020204" pitchFamily="34" charset="0"/>
              </a:rPr>
              <a:t> 1   description    143962 non-null  object </a:t>
            </a:r>
            <a:endParaRPr lang="en-US" sz="1400" b="0" dirty="0">
              <a:effectLst/>
            </a:endParaRPr>
          </a:p>
          <a:p>
            <a:pPr rtl="0">
              <a:spcBef>
                <a:spcPts val="0"/>
              </a:spcBef>
              <a:spcAft>
                <a:spcPts val="0"/>
              </a:spcAft>
            </a:pPr>
            <a:r>
              <a:rPr lang="en-US" sz="1400" b="0" i="0" u="none" strike="noStrike" dirty="0">
                <a:effectLst/>
                <a:latin typeface="Arial" panose="020B0604020202020204" pitchFamily="34" charset="0"/>
              </a:rPr>
              <a:t> 2   authors        180991 non-null  object </a:t>
            </a:r>
            <a:endParaRPr lang="en-US" sz="1400" b="0" dirty="0">
              <a:effectLst/>
            </a:endParaRPr>
          </a:p>
          <a:p>
            <a:pPr rtl="0">
              <a:spcBef>
                <a:spcPts val="0"/>
              </a:spcBef>
              <a:spcAft>
                <a:spcPts val="0"/>
              </a:spcAft>
            </a:pPr>
            <a:r>
              <a:rPr lang="en-US" sz="1400" b="0" i="0" u="none" strike="noStrike" dirty="0">
                <a:effectLst/>
                <a:latin typeface="Arial" panose="020B0604020202020204" pitchFamily="34" charset="0"/>
              </a:rPr>
              <a:t> 3   image          160329 non-null  object </a:t>
            </a:r>
            <a:endParaRPr lang="en-US" sz="1400" b="0" dirty="0">
              <a:effectLst/>
            </a:endParaRPr>
          </a:p>
          <a:p>
            <a:pPr rtl="0">
              <a:spcBef>
                <a:spcPts val="0"/>
              </a:spcBef>
              <a:spcAft>
                <a:spcPts val="0"/>
              </a:spcAft>
            </a:pPr>
            <a:r>
              <a:rPr lang="en-US" sz="1400" b="0" i="0" u="none" strike="noStrike" dirty="0">
                <a:effectLst/>
                <a:latin typeface="Arial" panose="020B0604020202020204" pitchFamily="34" charset="0"/>
              </a:rPr>
              <a:t> 4   </a:t>
            </a:r>
            <a:r>
              <a:rPr lang="en-US" sz="1400" b="0" i="0" u="none" strike="noStrike" dirty="0" err="1">
                <a:effectLst/>
                <a:latin typeface="Arial" panose="020B0604020202020204" pitchFamily="34" charset="0"/>
              </a:rPr>
              <a:t>previewLink</a:t>
            </a:r>
            <a:r>
              <a:rPr lang="en-US" sz="1400" b="0" i="0" u="none" strike="noStrike" dirty="0">
                <a:effectLst/>
                <a:latin typeface="Arial" panose="020B0604020202020204" pitchFamily="34" charset="0"/>
              </a:rPr>
              <a:t>    188568 non-null  object </a:t>
            </a:r>
            <a:endParaRPr lang="en-US" sz="1400" b="0" dirty="0">
              <a:effectLst/>
            </a:endParaRPr>
          </a:p>
          <a:p>
            <a:pPr rtl="0">
              <a:spcBef>
                <a:spcPts val="0"/>
              </a:spcBef>
              <a:spcAft>
                <a:spcPts val="0"/>
              </a:spcAft>
            </a:pPr>
            <a:r>
              <a:rPr lang="en-US" sz="1400" b="0" i="0" u="none" strike="noStrike" dirty="0">
                <a:effectLst/>
                <a:latin typeface="Arial" panose="020B0604020202020204" pitchFamily="34" charset="0"/>
              </a:rPr>
              <a:t> 5   publisher      136518 non-null  object </a:t>
            </a:r>
            <a:endParaRPr lang="en-US" sz="1400" b="0" dirty="0">
              <a:effectLst/>
            </a:endParaRPr>
          </a:p>
          <a:p>
            <a:pPr rtl="0">
              <a:spcBef>
                <a:spcPts val="0"/>
              </a:spcBef>
              <a:spcAft>
                <a:spcPts val="0"/>
              </a:spcAft>
            </a:pPr>
            <a:r>
              <a:rPr lang="en-US" sz="1400" b="0" i="0" u="none" strike="noStrike" dirty="0">
                <a:effectLst/>
                <a:latin typeface="Arial" panose="020B0604020202020204" pitchFamily="34" charset="0"/>
              </a:rPr>
              <a:t> 6   </a:t>
            </a:r>
            <a:r>
              <a:rPr lang="en-US" sz="1400" b="0" i="0" u="none" strike="noStrike" dirty="0" err="1">
                <a:effectLst/>
                <a:latin typeface="Arial" panose="020B0604020202020204" pitchFamily="34" charset="0"/>
              </a:rPr>
              <a:t>publishedDate</a:t>
            </a:r>
            <a:r>
              <a:rPr lang="en-US" sz="1400" b="0" i="0" u="none" strike="noStrike" dirty="0">
                <a:effectLst/>
                <a:latin typeface="Arial" panose="020B0604020202020204" pitchFamily="34" charset="0"/>
              </a:rPr>
              <a:t>  187099 non-null  object </a:t>
            </a:r>
            <a:endParaRPr lang="en-US" sz="1400" b="0" dirty="0">
              <a:effectLst/>
            </a:endParaRPr>
          </a:p>
          <a:p>
            <a:pPr rtl="0">
              <a:spcBef>
                <a:spcPts val="0"/>
              </a:spcBef>
              <a:spcAft>
                <a:spcPts val="0"/>
              </a:spcAft>
            </a:pPr>
            <a:r>
              <a:rPr lang="en-US" sz="1400" b="0" i="0" u="none" strike="noStrike" dirty="0">
                <a:effectLst/>
                <a:latin typeface="Arial" panose="020B0604020202020204" pitchFamily="34" charset="0"/>
              </a:rPr>
              <a:t> 7   </a:t>
            </a:r>
            <a:r>
              <a:rPr lang="en-US" sz="1400" b="0" i="0" u="none" strike="noStrike" dirty="0" err="1">
                <a:effectLst/>
                <a:latin typeface="Arial" panose="020B0604020202020204" pitchFamily="34" charset="0"/>
              </a:rPr>
              <a:t>infoLink</a:t>
            </a:r>
            <a:r>
              <a:rPr lang="en-US" sz="1400" b="0" i="0" u="none" strike="noStrike" dirty="0">
                <a:effectLst/>
                <a:latin typeface="Arial" panose="020B0604020202020204" pitchFamily="34" charset="0"/>
              </a:rPr>
              <a:t>       188568 non-null  object </a:t>
            </a:r>
            <a:endParaRPr lang="en-US" sz="1400" b="0" dirty="0">
              <a:effectLst/>
            </a:endParaRPr>
          </a:p>
          <a:p>
            <a:pPr rtl="0">
              <a:spcBef>
                <a:spcPts val="0"/>
              </a:spcBef>
              <a:spcAft>
                <a:spcPts val="0"/>
              </a:spcAft>
            </a:pPr>
            <a:r>
              <a:rPr lang="en-US" sz="1400" b="0" i="0" u="none" strike="noStrike" dirty="0">
                <a:effectLst/>
                <a:latin typeface="Arial" panose="020B0604020202020204" pitchFamily="34" charset="0"/>
              </a:rPr>
              <a:t> 8   categories     171205 non-null  object </a:t>
            </a:r>
            <a:endParaRPr lang="en-US" sz="1400" b="0" dirty="0">
              <a:effectLst/>
            </a:endParaRPr>
          </a:p>
          <a:p>
            <a:pPr rtl="0">
              <a:spcBef>
                <a:spcPts val="0"/>
              </a:spcBef>
              <a:spcAft>
                <a:spcPts val="0"/>
              </a:spcAft>
            </a:pPr>
            <a:r>
              <a:rPr lang="en-US" sz="1400" b="0" i="0" u="none" strike="noStrike" dirty="0">
                <a:effectLst/>
                <a:latin typeface="Arial" panose="020B0604020202020204" pitchFamily="34" charset="0"/>
              </a:rPr>
              <a:t> 9   </a:t>
            </a:r>
            <a:r>
              <a:rPr lang="en-US" sz="1400" b="0" i="0" u="none" strike="noStrike" dirty="0" err="1">
                <a:effectLst/>
                <a:latin typeface="Arial" panose="020B0604020202020204" pitchFamily="34" charset="0"/>
              </a:rPr>
              <a:t>ratingsCount</a:t>
            </a:r>
            <a:r>
              <a:rPr lang="en-US" sz="1400" b="0" i="0" u="none" strike="noStrike" dirty="0">
                <a:effectLst/>
                <a:latin typeface="Arial" panose="020B0604020202020204" pitchFamily="34" charset="0"/>
              </a:rPr>
              <a:t>   49752 non-null   float64</a:t>
            </a:r>
            <a:endParaRPr lang="en-US" sz="1400" b="0" dirty="0">
              <a:effectLst/>
            </a:endParaRPr>
          </a:p>
          <a:p>
            <a:pPr rtl="0">
              <a:spcBef>
                <a:spcPts val="0"/>
              </a:spcBef>
              <a:spcAft>
                <a:spcPts val="0"/>
              </a:spcAft>
            </a:pPr>
            <a:r>
              <a:rPr lang="en-US" sz="1400" b="0" i="0" u="none" strike="noStrike" dirty="0" err="1">
                <a:effectLst/>
                <a:latin typeface="Arial" panose="020B0604020202020204" pitchFamily="34" charset="0"/>
              </a:rPr>
              <a:t>dtypes</a:t>
            </a:r>
            <a:r>
              <a:rPr lang="en-US" sz="1400" b="0" i="0" u="none" strike="noStrike" dirty="0">
                <a:effectLst/>
                <a:latin typeface="Arial" panose="020B0604020202020204" pitchFamily="34" charset="0"/>
              </a:rPr>
              <a:t>: float64(1), object(9)</a:t>
            </a:r>
            <a:endParaRPr lang="en-US" sz="1400" b="0" dirty="0">
              <a:effectLst/>
            </a:endParaRPr>
          </a:p>
          <a:p>
            <a:pPr rtl="0">
              <a:spcBef>
                <a:spcPts val="0"/>
              </a:spcBef>
              <a:spcAft>
                <a:spcPts val="0"/>
              </a:spcAft>
            </a:pPr>
            <a:r>
              <a:rPr lang="en-US" sz="1400" b="0" i="0" u="none" strike="noStrike" dirty="0">
                <a:effectLst/>
                <a:latin typeface="Arial" panose="020B0604020202020204" pitchFamily="34" charset="0"/>
              </a:rPr>
              <a:t>memory usage: 16.2+ MB</a:t>
            </a:r>
            <a:endParaRPr lang="en-US" sz="1400" b="0" dirty="0">
              <a:effectLst/>
            </a:endParaRPr>
          </a:p>
          <a:p>
            <a:br>
              <a:rPr lang="en-US" dirty="0"/>
            </a:br>
            <a:endParaRPr lang="en-MX" dirty="0"/>
          </a:p>
        </p:txBody>
      </p:sp>
      <p:sp>
        <p:nvSpPr>
          <p:cNvPr id="21" name="TextBox 20">
            <a:extLst>
              <a:ext uri="{FF2B5EF4-FFF2-40B4-BE49-F238E27FC236}">
                <a16:creationId xmlns:a16="http://schemas.microsoft.com/office/drawing/2014/main" id="{9246D55F-58F8-7B53-A649-AC2321B21812}"/>
              </a:ext>
            </a:extLst>
          </p:cNvPr>
          <p:cNvSpPr txBox="1"/>
          <p:nvPr/>
        </p:nvSpPr>
        <p:spPr>
          <a:xfrm>
            <a:off x="5765007" y="2004953"/>
            <a:ext cx="6100762" cy="646331"/>
          </a:xfrm>
          <a:prstGeom prst="rect">
            <a:avLst/>
          </a:prstGeom>
          <a:noFill/>
        </p:spPr>
        <p:txBody>
          <a:bodyPr wrap="square">
            <a:spAutoFit/>
          </a:bodyPr>
          <a:lstStyle/>
          <a:p>
            <a:r>
              <a:rPr lang="en-US" i="1" u="sng" dirty="0">
                <a:effectLst/>
              </a:rPr>
              <a:t>#Check for the number of null values for each variable</a:t>
            </a:r>
            <a:r>
              <a:rPr lang="en-US" i="1" dirty="0">
                <a:effectLst/>
              </a:rPr>
              <a:t>.</a:t>
            </a:r>
            <a:r>
              <a:rPr lang="en-US" dirty="0"/>
              <a:t> </a:t>
            </a:r>
            <a:r>
              <a:rPr lang="en-US" dirty="0" err="1">
                <a:effectLst/>
              </a:rPr>
              <a:t>df_data</a:t>
            </a:r>
            <a:r>
              <a:rPr lang="en-US" b="1" dirty="0" err="1">
                <a:effectLst/>
              </a:rPr>
              <a:t>.</a:t>
            </a:r>
            <a:r>
              <a:rPr lang="en-US" dirty="0" err="1">
                <a:effectLst/>
              </a:rPr>
              <a:t>isnull</a:t>
            </a:r>
            <a:r>
              <a:rPr lang="en-US" dirty="0">
                <a:effectLst/>
              </a:rPr>
              <a:t>()</a:t>
            </a:r>
            <a:r>
              <a:rPr lang="en-US" b="1" dirty="0">
                <a:effectLst/>
              </a:rPr>
              <a:t>.</a:t>
            </a:r>
            <a:r>
              <a:rPr lang="en-US" dirty="0">
                <a:effectLst/>
              </a:rPr>
              <a:t>sum()</a:t>
            </a:r>
            <a:endParaRPr lang="en-MX" dirty="0"/>
          </a:p>
        </p:txBody>
      </p:sp>
      <p:sp>
        <p:nvSpPr>
          <p:cNvPr id="40" name="TextBox 39">
            <a:extLst>
              <a:ext uri="{FF2B5EF4-FFF2-40B4-BE49-F238E27FC236}">
                <a16:creationId xmlns:a16="http://schemas.microsoft.com/office/drawing/2014/main" id="{4FCC63E4-72F8-6C3E-692D-AE54F2067EB3}"/>
              </a:ext>
            </a:extLst>
          </p:cNvPr>
          <p:cNvSpPr txBox="1"/>
          <p:nvPr/>
        </p:nvSpPr>
        <p:spPr>
          <a:xfrm>
            <a:off x="7297341" y="3002265"/>
            <a:ext cx="3036093" cy="2893100"/>
          </a:xfrm>
          <a:prstGeom prst="rect">
            <a:avLst/>
          </a:prstGeom>
          <a:noFill/>
        </p:spPr>
        <p:txBody>
          <a:bodyPr wrap="square">
            <a:spAutoFit/>
          </a:bodyPr>
          <a:lstStyle/>
          <a:p>
            <a:pPr rtl="0">
              <a:spcBef>
                <a:spcPts val="0"/>
              </a:spcBef>
              <a:spcAft>
                <a:spcPts val="0"/>
              </a:spcAft>
            </a:pPr>
            <a:r>
              <a:rPr lang="en-US" sz="1400" b="0" i="0" u="none" strike="noStrike" dirty="0">
                <a:effectLst/>
                <a:latin typeface="Arial" panose="020B0604020202020204" pitchFamily="34" charset="0"/>
              </a:rPr>
              <a:t>Title                 1</a:t>
            </a:r>
            <a:endParaRPr lang="en-US" sz="1400" b="0" dirty="0">
              <a:effectLst/>
            </a:endParaRPr>
          </a:p>
          <a:p>
            <a:pPr rtl="0">
              <a:spcBef>
                <a:spcPts val="0"/>
              </a:spcBef>
              <a:spcAft>
                <a:spcPts val="0"/>
              </a:spcAft>
            </a:pPr>
            <a:r>
              <a:rPr lang="en-US" sz="1400" b="0" i="0" u="none" strike="noStrike" dirty="0">
                <a:effectLst/>
                <a:latin typeface="Arial" panose="020B0604020202020204" pitchFamily="34" charset="0"/>
              </a:rPr>
              <a:t>description       68442</a:t>
            </a:r>
            <a:endParaRPr lang="en-US" sz="1400" b="0" dirty="0">
              <a:effectLst/>
            </a:endParaRPr>
          </a:p>
          <a:p>
            <a:pPr rtl="0">
              <a:spcBef>
                <a:spcPts val="0"/>
              </a:spcBef>
              <a:spcAft>
                <a:spcPts val="0"/>
              </a:spcAft>
            </a:pPr>
            <a:r>
              <a:rPr lang="en-US" sz="1400" b="0" i="0" u="none" strike="noStrike" dirty="0">
                <a:effectLst/>
                <a:latin typeface="Arial" panose="020B0604020202020204" pitchFamily="34" charset="0"/>
              </a:rPr>
              <a:t>authors           31413</a:t>
            </a:r>
            <a:endParaRPr lang="en-US" sz="1400" b="0" dirty="0">
              <a:effectLst/>
            </a:endParaRPr>
          </a:p>
          <a:p>
            <a:pPr rtl="0">
              <a:spcBef>
                <a:spcPts val="0"/>
              </a:spcBef>
              <a:spcAft>
                <a:spcPts val="0"/>
              </a:spcAft>
            </a:pPr>
            <a:r>
              <a:rPr lang="en-US" sz="1400" b="0" i="0" u="none" strike="noStrike" dirty="0">
                <a:effectLst/>
                <a:latin typeface="Arial" panose="020B0604020202020204" pitchFamily="34" charset="0"/>
              </a:rPr>
              <a:t>image             52075</a:t>
            </a:r>
            <a:endParaRPr lang="en-US" sz="1400" b="0" dirty="0">
              <a:effectLst/>
            </a:endParaRPr>
          </a:p>
          <a:p>
            <a:pPr rtl="0">
              <a:spcBef>
                <a:spcPts val="0"/>
              </a:spcBef>
              <a:spcAft>
                <a:spcPts val="0"/>
              </a:spcAft>
            </a:pPr>
            <a:r>
              <a:rPr lang="en-US" sz="1400" b="0" i="0" u="none" strike="noStrike" dirty="0" err="1">
                <a:effectLst/>
                <a:latin typeface="Arial" panose="020B0604020202020204" pitchFamily="34" charset="0"/>
              </a:rPr>
              <a:t>previewLink</a:t>
            </a:r>
            <a:r>
              <a:rPr lang="en-US" sz="1400" b="0" i="0" u="none" strike="noStrike" dirty="0">
                <a:effectLst/>
                <a:latin typeface="Arial" panose="020B0604020202020204" pitchFamily="34" charset="0"/>
              </a:rPr>
              <a:t>       23836</a:t>
            </a:r>
            <a:endParaRPr lang="en-US" sz="1400" b="0" dirty="0">
              <a:effectLst/>
            </a:endParaRPr>
          </a:p>
          <a:p>
            <a:pPr rtl="0">
              <a:spcBef>
                <a:spcPts val="0"/>
              </a:spcBef>
              <a:spcAft>
                <a:spcPts val="0"/>
              </a:spcAft>
            </a:pPr>
            <a:r>
              <a:rPr lang="en-US" sz="1400" b="0" i="0" u="none" strike="noStrike" dirty="0">
                <a:effectLst/>
                <a:latin typeface="Arial" panose="020B0604020202020204" pitchFamily="34" charset="0"/>
              </a:rPr>
              <a:t>publisher         75886</a:t>
            </a:r>
            <a:endParaRPr lang="en-US" sz="1400" b="0" dirty="0">
              <a:effectLst/>
            </a:endParaRPr>
          </a:p>
          <a:p>
            <a:pPr rtl="0">
              <a:spcBef>
                <a:spcPts val="0"/>
              </a:spcBef>
              <a:spcAft>
                <a:spcPts val="0"/>
              </a:spcAft>
            </a:pPr>
            <a:r>
              <a:rPr lang="en-US" sz="1400" b="0" i="0" u="none" strike="noStrike" dirty="0" err="1">
                <a:effectLst/>
                <a:latin typeface="Arial" panose="020B0604020202020204" pitchFamily="34" charset="0"/>
              </a:rPr>
              <a:t>publishedDate</a:t>
            </a:r>
            <a:r>
              <a:rPr lang="en-US" sz="1400" b="0" i="0" u="none" strike="noStrike" dirty="0">
                <a:effectLst/>
                <a:latin typeface="Arial" panose="020B0604020202020204" pitchFamily="34" charset="0"/>
              </a:rPr>
              <a:t>     25305</a:t>
            </a:r>
            <a:endParaRPr lang="en-US" sz="1400" b="0" dirty="0">
              <a:effectLst/>
            </a:endParaRPr>
          </a:p>
          <a:p>
            <a:pPr rtl="0">
              <a:spcBef>
                <a:spcPts val="0"/>
              </a:spcBef>
              <a:spcAft>
                <a:spcPts val="0"/>
              </a:spcAft>
            </a:pPr>
            <a:r>
              <a:rPr lang="en-US" sz="1400" b="0" i="0" u="none" strike="noStrike" dirty="0" err="1">
                <a:effectLst/>
                <a:latin typeface="Arial" panose="020B0604020202020204" pitchFamily="34" charset="0"/>
              </a:rPr>
              <a:t>infoLink</a:t>
            </a:r>
            <a:r>
              <a:rPr lang="en-US" sz="1400" b="0" i="0" u="none" strike="noStrike" dirty="0">
                <a:effectLst/>
                <a:latin typeface="Arial" panose="020B0604020202020204" pitchFamily="34" charset="0"/>
              </a:rPr>
              <a:t>          23836</a:t>
            </a:r>
            <a:endParaRPr lang="en-US" sz="1400" b="0" dirty="0">
              <a:effectLst/>
            </a:endParaRPr>
          </a:p>
          <a:p>
            <a:pPr rtl="0">
              <a:spcBef>
                <a:spcPts val="0"/>
              </a:spcBef>
              <a:spcAft>
                <a:spcPts val="0"/>
              </a:spcAft>
            </a:pPr>
            <a:r>
              <a:rPr lang="en-US" sz="1400" b="0" i="0" u="none" strike="noStrike" dirty="0">
                <a:effectLst/>
                <a:latin typeface="Arial" panose="020B0604020202020204" pitchFamily="34" charset="0"/>
              </a:rPr>
              <a:t>categories        41199</a:t>
            </a:r>
            <a:endParaRPr lang="en-US" sz="1400" b="0" dirty="0">
              <a:effectLst/>
            </a:endParaRPr>
          </a:p>
          <a:p>
            <a:pPr rtl="0">
              <a:spcBef>
                <a:spcPts val="0"/>
              </a:spcBef>
              <a:spcAft>
                <a:spcPts val="0"/>
              </a:spcAft>
            </a:pPr>
            <a:r>
              <a:rPr lang="en-US" sz="1400" b="0" i="0" u="none" strike="noStrike" dirty="0" err="1">
                <a:effectLst/>
                <a:latin typeface="Arial" panose="020B0604020202020204" pitchFamily="34" charset="0"/>
              </a:rPr>
              <a:t>ratingsCount</a:t>
            </a:r>
            <a:r>
              <a:rPr lang="en-US" sz="1400" b="0" i="0" u="none" strike="noStrike" dirty="0">
                <a:effectLst/>
                <a:latin typeface="Arial" panose="020B0604020202020204" pitchFamily="34" charset="0"/>
              </a:rPr>
              <a:t>     162652</a:t>
            </a:r>
            <a:endParaRPr lang="en-US" sz="1400" b="0" dirty="0">
              <a:effectLst/>
            </a:endParaRPr>
          </a:p>
          <a:p>
            <a:pPr rtl="0">
              <a:spcBef>
                <a:spcPts val="0"/>
              </a:spcBef>
              <a:spcAft>
                <a:spcPts val="0"/>
              </a:spcAft>
            </a:pPr>
            <a:r>
              <a:rPr lang="en-US" sz="1400" b="0" i="0" u="none" strike="noStrike" dirty="0" err="1">
                <a:effectLst/>
                <a:latin typeface="Arial" panose="020B0604020202020204" pitchFamily="34" charset="0"/>
              </a:rPr>
              <a:t>dtype</a:t>
            </a:r>
            <a:r>
              <a:rPr lang="en-US" sz="1400" b="0" i="0" u="none" strike="noStrike" dirty="0">
                <a:effectLst/>
                <a:latin typeface="Arial" panose="020B0604020202020204" pitchFamily="34" charset="0"/>
              </a:rPr>
              <a:t>: int64</a:t>
            </a:r>
            <a:endParaRPr lang="en-US" sz="1400" b="0" dirty="0">
              <a:effectLst/>
            </a:endParaRPr>
          </a:p>
          <a:p>
            <a:br>
              <a:rPr lang="en-US" sz="1400" dirty="0"/>
            </a:br>
            <a:endParaRPr lang="en-MX" sz="1400" dirty="0"/>
          </a:p>
        </p:txBody>
      </p:sp>
    </p:spTree>
    <p:extLst>
      <p:ext uri="{BB962C8B-B14F-4D97-AF65-F5344CB8AC3E}">
        <p14:creationId xmlns:p14="http://schemas.microsoft.com/office/powerpoint/2010/main" val="39561691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5E2CF6-31D3-E0F7-65BC-74BB59E77457}"/>
              </a:ext>
            </a:extLst>
          </p:cNvPr>
          <p:cNvSpPr>
            <a:spLocks noGrp="1"/>
          </p:cNvSpPr>
          <p:nvPr>
            <p:ph type="title"/>
          </p:nvPr>
        </p:nvSpPr>
        <p:spPr>
          <a:xfrm>
            <a:off x="0" y="539532"/>
            <a:ext cx="4508946" cy="809625"/>
          </a:xfrm>
        </p:spPr>
        <p:txBody>
          <a:bodyPr anchor="b">
            <a:normAutofit/>
          </a:bodyPr>
          <a:lstStyle/>
          <a:p>
            <a:pPr algn="r"/>
            <a:r>
              <a:rPr lang="en-MX" dirty="0"/>
              <a:t>Variable analysis</a:t>
            </a:r>
          </a:p>
        </p:txBody>
      </p:sp>
      <p:sp>
        <p:nvSpPr>
          <p:cNvPr id="6" name="TextBox 5">
            <a:extLst>
              <a:ext uri="{FF2B5EF4-FFF2-40B4-BE49-F238E27FC236}">
                <a16:creationId xmlns:a16="http://schemas.microsoft.com/office/drawing/2014/main" id="{370F9BC8-17B1-F2FE-3EFB-6C98E19750B9}"/>
              </a:ext>
            </a:extLst>
          </p:cNvPr>
          <p:cNvSpPr txBox="1"/>
          <p:nvPr/>
        </p:nvSpPr>
        <p:spPr>
          <a:xfrm>
            <a:off x="264319" y="1653972"/>
            <a:ext cx="6100762" cy="369332"/>
          </a:xfrm>
          <a:prstGeom prst="rect">
            <a:avLst/>
          </a:prstGeom>
          <a:noFill/>
        </p:spPr>
        <p:txBody>
          <a:bodyPr wrap="square">
            <a:spAutoFit/>
          </a:bodyPr>
          <a:lstStyle/>
          <a:p>
            <a:r>
              <a:rPr lang="en-US" i="1" dirty="0">
                <a:effectLst/>
              </a:rPr>
              <a:t>--Books Ratings---</a:t>
            </a:r>
            <a:endParaRPr lang="en-MX" dirty="0"/>
          </a:p>
        </p:txBody>
      </p:sp>
      <p:sp>
        <p:nvSpPr>
          <p:cNvPr id="7" name="TextBox 6">
            <a:extLst>
              <a:ext uri="{FF2B5EF4-FFF2-40B4-BE49-F238E27FC236}">
                <a16:creationId xmlns:a16="http://schemas.microsoft.com/office/drawing/2014/main" id="{9D86EDC0-34D3-61F3-0CC5-BB006704F923}"/>
              </a:ext>
            </a:extLst>
          </p:cNvPr>
          <p:cNvSpPr txBox="1"/>
          <p:nvPr/>
        </p:nvSpPr>
        <p:spPr>
          <a:xfrm>
            <a:off x="264319" y="2041653"/>
            <a:ext cx="4279106" cy="646331"/>
          </a:xfrm>
          <a:prstGeom prst="rect">
            <a:avLst/>
          </a:prstGeom>
          <a:noFill/>
        </p:spPr>
        <p:txBody>
          <a:bodyPr wrap="square">
            <a:spAutoFit/>
          </a:bodyPr>
          <a:lstStyle/>
          <a:p>
            <a:r>
              <a:rPr lang="en-US" i="1" u="sng" dirty="0">
                <a:effectLst/>
              </a:rPr>
              <a:t>#Get a concise summary of the </a:t>
            </a:r>
            <a:r>
              <a:rPr lang="en-US" i="1" u="sng" dirty="0" err="1">
                <a:effectLst/>
              </a:rPr>
              <a:t>dataframe</a:t>
            </a:r>
            <a:r>
              <a:rPr lang="en-US" i="1" u="sng" dirty="0">
                <a:effectLst/>
              </a:rPr>
              <a:t>. </a:t>
            </a:r>
          </a:p>
          <a:p>
            <a:r>
              <a:rPr lang="en-US" dirty="0" err="1">
                <a:effectLst/>
              </a:rPr>
              <a:t>df_rating</a:t>
            </a:r>
            <a:r>
              <a:rPr lang="en-US" b="1" dirty="0" err="1">
                <a:effectLst/>
              </a:rPr>
              <a:t>.</a:t>
            </a:r>
            <a:r>
              <a:rPr lang="en-US" dirty="0" err="1">
                <a:effectLst/>
              </a:rPr>
              <a:t>info</a:t>
            </a:r>
            <a:r>
              <a:rPr lang="en-US" dirty="0">
                <a:effectLst/>
              </a:rPr>
              <a:t>()</a:t>
            </a:r>
            <a:endParaRPr lang="en-MX" dirty="0"/>
          </a:p>
        </p:txBody>
      </p:sp>
      <p:sp>
        <p:nvSpPr>
          <p:cNvPr id="21" name="TextBox 20">
            <a:extLst>
              <a:ext uri="{FF2B5EF4-FFF2-40B4-BE49-F238E27FC236}">
                <a16:creationId xmlns:a16="http://schemas.microsoft.com/office/drawing/2014/main" id="{9246D55F-58F8-7B53-A649-AC2321B21812}"/>
              </a:ext>
            </a:extLst>
          </p:cNvPr>
          <p:cNvSpPr txBox="1"/>
          <p:nvPr/>
        </p:nvSpPr>
        <p:spPr>
          <a:xfrm>
            <a:off x="5765007" y="2004953"/>
            <a:ext cx="6100762" cy="646331"/>
          </a:xfrm>
          <a:prstGeom prst="rect">
            <a:avLst/>
          </a:prstGeom>
          <a:noFill/>
        </p:spPr>
        <p:txBody>
          <a:bodyPr wrap="square">
            <a:spAutoFit/>
          </a:bodyPr>
          <a:lstStyle/>
          <a:p>
            <a:r>
              <a:rPr lang="en-US" i="1" u="sng" dirty="0">
                <a:effectLst/>
              </a:rPr>
              <a:t>#Check for the number of null values for each variable</a:t>
            </a:r>
            <a:r>
              <a:rPr lang="en-US" i="1" dirty="0">
                <a:effectLst/>
              </a:rPr>
              <a:t>.</a:t>
            </a:r>
            <a:r>
              <a:rPr lang="en-US" dirty="0"/>
              <a:t> </a:t>
            </a:r>
            <a:r>
              <a:rPr lang="en-US" dirty="0" err="1">
                <a:effectLst/>
              </a:rPr>
              <a:t>df_rating</a:t>
            </a:r>
            <a:r>
              <a:rPr lang="en-US" b="1" dirty="0" err="1">
                <a:effectLst/>
              </a:rPr>
              <a:t>.</a:t>
            </a:r>
            <a:r>
              <a:rPr lang="en-US" dirty="0" err="1">
                <a:effectLst/>
              </a:rPr>
              <a:t>isnull</a:t>
            </a:r>
            <a:r>
              <a:rPr lang="en-US" dirty="0">
                <a:effectLst/>
              </a:rPr>
              <a:t>()</a:t>
            </a:r>
            <a:r>
              <a:rPr lang="en-US" b="1" dirty="0">
                <a:effectLst/>
              </a:rPr>
              <a:t>.</a:t>
            </a:r>
            <a:r>
              <a:rPr lang="en-US" dirty="0">
                <a:effectLst/>
              </a:rPr>
              <a:t>sum()</a:t>
            </a:r>
            <a:endParaRPr lang="en-MX" dirty="0"/>
          </a:p>
        </p:txBody>
      </p:sp>
      <p:sp>
        <p:nvSpPr>
          <p:cNvPr id="8" name="TextBox 7">
            <a:extLst>
              <a:ext uri="{FF2B5EF4-FFF2-40B4-BE49-F238E27FC236}">
                <a16:creationId xmlns:a16="http://schemas.microsoft.com/office/drawing/2014/main" id="{B26389D5-C227-E541-3ED3-62E7458E5D2E}"/>
              </a:ext>
            </a:extLst>
          </p:cNvPr>
          <p:cNvSpPr txBox="1"/>
          <p:nvPr/>
        </p:nvSpPr>
        <p:spPr>
          <a:xfrm>
            <a:off x="657226" y="3064982"/>
            <a:ext cx="3725204" cy="3539430"/>
          </a:xfrm>
          <a:prstGeom prst="rect">
            <a:avLst/>
          </a:prstGeom>
          <a:noFill/>
        </p:spPr>
        <p:txBody>
          <a:bodyPr wrap="square">
            <a:spAutoFit/>
          </a:bodyPr>
          <a:lstStyle/>
          <a:p>
            <a:pPr rtl="0">
              <a:spcBef>
                <a:spcPts val="0"/>
              </a:spcBef>
              <a:spcAft>
                <a:spcPts val="0"/>
              </a:spcAft>
            </a:pPr>
            <a:r>
              <a:rPr lang="en-US" sz="1400" b="0" i="0" u="none" strike="noStrike" dirty="0">
                <a:effectLst/>
                <a:latin typeface="Arial" panose="020B0604020202020204" pitchFamily="34" charset="0"/>
              </a:rPr>
              <a:t>Data columns (total 10 columns):</a:t>
            </a:r>
            <a:endParaRPr lang="en-US" sz="1400" b="0" dirty="0">
              <a:effectLst/>
            </a:endParaRPr>
          </a:p>
          <a:p>
            <a:pPr rtl="0">
              <a:spcBef>
                <a:spcPts val="0"/>
              </a:spcBef>
              <a:spcAft>
                <a:spcPts val="0"/>
              </a:spcAft>
            </a:pPr>
            <a:r>
              <a:rPr lang="en-US" sz="1400" b="0" i="0" u="none" strike="noStrike" dirty="0">
                <a:effectLst/>
                <a:latin typeface="Arial" panose="020B0604020202020204" pitchFamily="34" charset="0"/>
              </a:rPr>
              <a:t> #   Column              </a:t>
            </a:r>
            <a:r>
              <a:rPr lang="en-US" sz="1400" b="0" i="0" u="none" strike="noStrike" dirty="0" err="1">
                <a:effectLst/>
                <a:latin typeface="Arial" panose="020B0604020202020204" pitchFamily="34" charset="0"/>
              </a:rPr>
              <a:t>Dtype</a:t>
            </a:r>
            <a:r>
              <a:rPr lang="en-US" sz="1400" b="0" i="0" u="none" strike="noStrike" dirty="0">
                <a:effectLst/>
                <a:latin typeface="Arial" panose="020B0604020202020204" pitchFamily="34" charset="0"/>
              </a:rPr>
              <a:t>  </a:t>
            </a:r>
            <a:endParaRPr lang="en-US" sz="1400" b="0" dirty="0">
              <a:effectLst/>
            </a:endParaRPr>
          </a:p>
          <a:p>
            <a:pPr rtl="0">
              <a:spcBef>
                <a:spcPts val="0"/>
              </a:spcBef>
              <a:spcAft>
                <a:spcPts val="0"/>
              </a:spcAft>
            </a:pPr>
            <a:r>
              <a:rPr lang="en-US" sz="1400" b="0" i="0" u="none" strike="noStrike" dirty="0">
                <a:effectLst/>
                <a:latin typeface="Arial" panose="020B0604020202020204" pitchFamily="34" charset="0"/>
              </a:rPr>
              <a:t>---  ------              -----  </a:t>
            </a:r>
            <a:endParaRPr lang="en-US" sz="1400" b="0" dirty="0">
              <a:effectLst/>
            </a:endParaRPr>
          </a:p>
          <a:p>
            <a:pPr rtl="0">
              <a:spcBef>
                <a:spcPts val="0"/>
              </a:spcBef>
              <a:spcAft>
                <a:spcPts val="0"/>
              </a:spcAft>
            </a:pPr>
            <a:r>
              <a:rPr lang="en-US" sz="1400" b="0" i="0" u="none" strike="noStrike" dirty="0">
                <a:effectLst/>
                <a:latin typeface="Arial" panose="020B0604020202020204" pitchFamily="34" charset="0"/>
              </a:rPr>
              <a:t> 0   Id                  object </a:t>
            </a:r>
            <a:endParaRPr lang="en-US" sz="1400" b="0" dirty="0">
              <a:effectLst/>
            </a:endParaRPr>
          </a:p>
          <a:p>
            <a:pPr rtl="0">
              <a:spcBef>
                <a:spcPts val="0"/>
              </a:spcBef>
              <a:spcAft>
                <a:spcPts val="0"/>
              </a:spcAft>
            </a:pPr>
            <a:r>
              <a:rPr lang="en-US" sz="1400" b="0" i="0" u="none" strike="noStrike" dirty="0">
                <a:effectLst/>
                <a:latin typeface="Arial" panose="020B0604020202020204" pitchFamily="34" charset="0"/>
              </a:rPr>
              <a:t> 1   Title               object </a:t>
            </a:r>
            <a:endParaRPr lang="en-US" sz="1400" b="0" dirty="0">
              <a:effectLst/>
            </a:endParaRPr>
          </a:p>
          <a:p>
            <a:pPr rtl="0">
              <a:spcBef>
                <a:spcPts val="0"/>
              </a:spcBef>
              <a:spcAft>
                <a:spcPts val="0"/>
              </a:spcAft>
            </a:pPr>
            <a:r>
              <a:rPr lang="en-US" sz="1400" b="0" i="0" u="none" strike="noStrike" dirty="0">
                <a:effectLst/>
                <a:latin typeface="Arial" panose="020B0604020202020204" pitchFamily="34" charset="0"/>
              </a:rPr>
              <a:t> 2   Price               float64</a:t>
            </a:r>
            <a:endParaRPr lang="en-US" sz="1400" b="0" dirty="0">
              <a:effectLst/>
            </a:endParaRPr>
          </a:p>
          <a:p>
            <a:pPr rtl="0">
              <a:spcBef>
                <a:spcPts val="0"/>
              </a:spcBef>
              <a:spcAft>
                <a:spcPts val="0"/>
              </a:spcAft>
            </a:pPr>
            <a:r>
              <a:rPr lang="en-US" sz="1400" b="0" i="0" u="none" strike="noStrike" dirty="0">
                <a:effectLst/>
                <a:latin typeface="Arial" panose="020B0604020202020204" pitchFamily="34" charset="0"/>
              </a:rPr>
              <a:t> 3   </a:t>
            </a:r>
            <a:r>
              <a:rPr lang="en-US" sz="1400" b="0" i="0" u="none" strike="noStrike" dirty="0" err="1">
                <a:effectLst/>
                <a:latin typeface="Arial" panose="020B0604020202020204" pitchFamily="34" charset="0"/>
              </a:rPr>
              <a:t>User_id</a:t>
            </a:r>
            <a:r>
              <a:rPr lang="en-US" sz="1400" b="0" i="0" u="none" strike="noStrike" dirty="0">
                <a:effectLst/>
                <a:latin typeface="Arial" panose="020B0604020202020204" pitchFamily="34" charset="0"/>
              </a:rPr>
              <a:t>             object </a:t>
            </a:r>
            <a:endParaRPr lang="en-US" sz="1400" b="0" dirty="0">
              <a:effectLst/>
            </a:endParaRPr>
          </a:p>
          <a:p>
            <a:pPr rtl="0">
              <a:spcBef>
                <a:spcPts val="0"/>
              </a:spcBef>
              <a:spcAft>
                <a:spcPts val="0"/>
              </a:spcAft>
            </a:pPr>
            <a:r>
              <a:rPr lang="en-US" sz="1400" b="0" i="0" u="none" strike="noStrike" dirty="0">
                <a:effectLst/>
                <a:latin typeface="Arial" panose="020B0604020202020204" pitchFamily="34" charset="0"/>
              </a:rPr>
              <a:t> 4   </a:t>
            </a:r>
            <a:r>
              <a:rPr lang="en-US" sz="1400" b="0" i="0" u="none" strike="noStrike" dirty="0" err="1">
                <a:effectLst/>
                <a:latin typeface="Arial" panose="020B0604020202020204" pitchFamily="34" charset="0"/>
              </a:rPr>
              <a:t>profileName</a:t>
            </a:r>
            <a:r>
              <a:rPr lang="en-US" sz="1400" b="0" i="0" u="none" strike="noStrike" dirty="0">
                <a:effectLst/>
                <a:latin typeface="Arial" panose="020B0604020202020204" pitchFamily="34" charset="0"/>
              </a:rPr>
              <a:t>         object </a:t>
            </a:r>
            <a:endParaRPr lang="en-US" sz="1400" b="0" dirty="0">
              <a:effectLst/>
            </a:endParaRPr>
          </a:p>
          <a:p>
            <a:pPr rtl="0">
              <a:spcBef>
                <a:spcPts val="0"/>
              </a:spcBef>
              <a:spcAft>
                <a:spcPts val="0"/>
              </a:spcAft>
            </a:pPr>
            <a:r>
              <a:rPr lang="en-US" sz="1400" b="0" i="0" u="none" strike="noStrike" dirty="0">
                <a:effectLst/>
                <a:latin typeface="Arial" panose="020B0604020202020204" pitchFamily="34" charset="0"/>
              </a:rPr>
              <a:t> 5   review/helpfulness  object </a:t>
            </a:r>
            <a:endParaRPr lang="en-US" sz="1400" b="0" dirty="0">
              <a:effectLst/>
            </a:endParaRPr>
          </a:p>
          <a:p>
            <a:pPr rtl="0">
              <a:spcBef>
                <a:spcPts val="0"/>
              </a:spcBef>
              <a:spcAft>
                <a:spcPts val="0"/>
              </a:spcAft>
            </a:pPr>
            <a:r>
              <a:rPr lang="en-US" sz="1400" b="0" i="0" u="none" strike="noStrike" dirty="0">
                <a:effectLst/>
                <a:latin typeface="Arial" panose="020B0604020202020204" pitchFamily="34" charset="0"/>
              </a:rPr>
              <a:t> 6   review/score        float64</a:t>
            </a:r>
            <a:endParaRPr lang="en-US" sz="1400" b="0" dirty="0">
              <a:effectLst/>
            </a:endParaRPr>
          </a:p>
          <a:p>
            <a:pPr rtl="0">
              <a:spcBef>
                <a:spcPts val="0"/>
              </a:spcBef>
              <a:spcAft>
                <a:spcPts val="0"/>
              </a:spcAft>
            </a:pPr>
            <a:r>
              <a:rPr lang="en-US" sz="1400" b="0" i="0" u="none" strike="noStrike" dirty="0">
                <a:effectLst/>
                <a:latin typeface="Arial" panose="020B0604020202020204" pitchFamily="34" charset="0"/>
              </a:rPr>
              <a:t> 7   review/time         int64  </a:t>
            </a:r>
            <a:endParaRPr lang="en-US" sz="1400" b="0" dirty="0">
              <a:effectLst/>
            </a:endParaRPr>
          </a:p>
          <a:p>
            <a:pPr rtl="0">
              <a:spcBef>
                <a:spcPts val="0"/>
              </a:spcBef>
              <a:spcAft>
                <a:spcPts val="0"/>
              </a:spcAft>
            </a:pPr>
            <a:r>
              <a:rPr lang="en-US" sz="1400" b="0" i="0" u="none" strike="noStrike" dirty="0">
                <a:effectLst/>
                <a:latin typeface="Arial" panose="020B0604020202020204" pitchFamily="34" charset="0"/>
              </a:rPr>
              <a:t> 8   review/summary      object </a:t>
            </a:r>
            <a:endParaRPr lang="en-US" sz="1400" b="0" dirty="0">
              <a:effectLst/>
            </a:endParaRPr>
          </a:p>
          <a:p>
            <a:pPr rtl="0">
              <a:spcBef>
                <a:spcPts val="0"/>
              </a:spcBef>
              <a:spcAft>
                <a:spcPts val="0"/>
              </a:spcAft>
            </a:pPr>
            <a:r>
              <a:rPr lang="en-US" sz="1400" b="0" i="0" u="none" strike="noStrike" dirty="0">
                <a:effectLst/>
                <a:latin typeface="Arial" panose="020B0604020202020204" pitchFamily="34" charset="0"/>
              </a:rPr>
              <a:t> 9   review/text         object </a:t>
            </a:r>
            <a:endParaRPr lang="en-US" sz="1400" b="0" dirty="0">
              <a:effectLst/>
            </a:endParaRPr>
          </a:p>
          <a:p>
            <a:pPr rtl="0">
              <a:spcBef>
                <a:spcPts val="0"/>
              </a:spcBef>
              <a:spcAft>
                <a:spcPts val="0"/>
              </a:spcAft>
            </a:pPr>
            <a:r>
              <a:rPr lang="en-US" sz="1400" b="0" i="0" u="none" strike="noStrike" dirty="0" err="1">
                <a:effectLst/>
                <a:latin typeface="Arial" panose="020B0604020202020204" pitchFamily="34" charset="0"/>
              </a:rPr>
              <a:t>dtypes</a:t>
            </a:r>
            <a:r>
              <a:rPr lang="en-US" sz="1400" b="0" i="0" u="none" strike="noStrike" dirty="0">
                <a:effectLst/>
                <a:latin typeface="Arial" panose="020B0604020202020204" pitchFamily="34" charset="0"/>
              </a:rPr>
              <a:t>: float64(2), int64(1), object(7)</a:t>
            </a:r>
            <a:endParaRPr lang="en-US" sz="1400" b="0" dirty="0">
              <a:effectLst/>
            </a:endParaRPr>
          </a:p>
          <a:p>
            <a:br>
              <a:rPr lang="en-US" sz="1400" dirty="0"/>
            </a:br>
            <a:endParaRPr lang="en-MX" sz="1400" dirty="0"/>
          </a:p>
        </p:txBody>
      </p:sp>
      <p:sp>
        <p:nvSpPr>
          <p:cNvPr id="10" name="TextBox 9">
            <a:extLst>
              <a:ext uri="{FF2B5EF4-FFF2-40B4-BE49-F238E27FC236}">
                <a16:creationId xmlns:a16="http://schemas.microsoft.com/office/drawing/2014/main" id="{EB3FCD6A-E526-D870-545C-A7CC77B429FE}"/>
              </a:ext>
            </a:extLst>
          </p:cNvPr>
          <p:cNvSpPr txBox="1"/>
          <p:nvPr/>
        </p:nvSpPr>
        <p:spPr>
          <a:xfrm>
            <a:off x="6752064" y="3495869"/>
            <a:ext cx="6099716" cy="2677656"/>
          </a:xfrm>
          <a:prstGeom prst="rect">
            <a:avLst/>
          </a:prstGeom>
          <a:noFill/>
        </p:spPr>
        <p:txBody>
          <a:bodyPr wrap="square">
            <a:spAutoFit/>
          </a:bodyPr>
          <a:lstStyle/>
          <a:p>
            <a:pPr rtl="0">
              <a:spcBef>
                <a:spcPts val="0"/>
              </a:spcBef>
              <a:spcAft>
                <a:spcPts val="0"/>
              </a:spcAft>
            </a:pPr>
            <a:r>
              <a:rPr lang="en-US" sz="1400" b="0" i="0" u="none" strike="noStrike" dirty="0">
                <a:effectLst/>
                <a:latin typeface="Arial" panose="020B0604020202020204" pitchFamily="34" charset="0"/>
              </a:rPr>
              <a:t>Id                          0</a:t>
            </a:r>
            <a:endParaRPr lang="en-US" sz="1400" b="0" dirty="0">
              <a:effectLst/>
            </a:endParaRPr>
          </a:p>
          <a:p>
            <a:pPr rtl="0">
              <a:spcBef>
                <a:spcPts val="0"/>
              </a:spcBef>
              <a:spcAft>
                <a:spcPts val="0"/>
              </a:spcAft>
            </a:pPr>
            <a:r>
              <a:rPr lang="en-US" sz="1400" b="0" i="0" u="none" strike="noStrike" dirty="0">
                <a:effectLst/>
                <a:latin typeface="Arial" panose="020B0604020202020204" pitchFamily="34" charset="0"/>
              </a:rPr>
              <a:t>Title                     208</a:t>
            </a:r>
            <a:endParaRPr lang="en-US" sz="1400" b="0" dirty="0">
              <a:effectLst/>
            </a:endParaRPr>
          </a:p>
          <a:p>
            <a:pPr rtl="0">
              <a:spcBef>
                <a:spcPts val="0"/>
              </a:spcBef>
              <a:spcAft>
                <a:spcPts val="0"/>
              </a:spcAft>
            </a:pPr>
            <a:r>
              <a:rPr lang="en-US" sz="1400" b="0" i="0" u="none" strike="noStrike" dirty="0">
                <a:effectLst/>
                <a:latin typeface="Arial" panose="020B0604020202020204" pitchFamily="34" charset="0"/>
              </a:rPr>
              <a:t>Price                 2518829</a:t>
            </a:r>
            <a:endParaRPr lang="en-US" sz="1400" b="0" dirty="0">
              <a:effectLst/>
            </a:endParaRPr>
          </a:p>
          <a:p>
            <a:pPr rtl="0">
              <a:spcBef>
                <a:spcPts val="0"/>
              </a:spcBef>
              <a:spcAft>
                <a:spcPts val="0"/>
              </a:spcAft>
            </a:pPr>
            <a:r>
              <a:rPr lang="en-US" sz="1400" b="0" i="0" u="none" strike="noStrike" dirty="0" err="1">
                <a:effectLst/>
                <a:latin typeface="Arial" panose="020B0604020202020204" pitchFamily="34" charset="0"/>
              </a:rPr>
              <a:t>User_id</a:t>
            </a:r>
            <a:r>
              <a:rPr lang="en-US" sz="1400" b="0" i="0" u="none" strike="noStrike" dirty="0">
                <a:effectLst/>
                <a:latin typeface="Arial" panose="020B0604020202020204" pitchFamily="34" charset="0"/>
              </a:rPr>
              <a:t>                561787</a:t>
            </a:r>
            <a:endParaRPr lang="en-US" sz="1400" b="0" dirty="0">
              <a:effectLst/>
            </a:endParaRPr>
          </a:p>
          <a:p>
            <a:pPr rtl="0">
              <a:spcBef>
                <a:spcPts val="0"/>
              </a:spcBef>
              <a:spcAft>
                <a:spcPts val="0"/>
              </a:spcAft>
            </a:pPr>
            <a:r>
              <a:rPr lang="en-US" sz="1400" b="0" i="0" u="none" strike="noStrike" dirty="0" err="1">
                <a:effectLst/>
                <a:latin typeface="Arial" panose="020B0604020202020204" pitchFamily="34" charset="0"/>
              </a:rPr>
              <a:t>profileName</a:t>
            </a:r>
            <a:r>
              <a:rPr lang="en-US" sz="1400" b="0" i="0" u="none" strike="noStrike" dirty="0">
                <a:effectLst/>
                <a:latin typeface="Arial" panose="020B0604020202020204" pitchFamily="34" charset="0"/>
              </a:rPr>
              <a:t>            561886</a:t>
            </a:r>
            <a:endParaRPr lang="en-US" sz="1400" b="0" dirty="0">
              <a:effectLst/>
            </a:endParaRPr>
          </a:p>
          <a:p>
            <a:pPr rtl="0">
              <a:spcBef>
                <a:spcPts val="0"/>
              </a:spcBef>
              <a:spcAft>
                <a:spcPts val="0"/>
              </a:spcAft>
            </a:pPr>
            <a:r>
              <a:rPr lang="en-US" sz="1400" b="0" i="0" u="none" strike="noStrike" dirty="0">
                <a:effectLst/>
                <a:latin typeface="Arial" panose="020B0604020202020204" pitchFamily="34" charset="0"/>
              </a:rPr>
              <a:t>review/helpfulness          0</a:t>
            </a:r>
            <a:endParaRPr lang="en-US" sz="1400" b="0" dirty="0">
              <a:effectLst/>
            </a:endParaRPr>
          </a:p>
          <a:p>
            <a:pPr rtl="0">
              <a:spcBef>
                <a:spcPts val="0"/>
              </a:spcBef>
              <a:spcAft>
                <a:spcPts val="0"/>
              </a:spcAft>
            </a:pPr>
            <a:r>
              <a:rPr lang="en-US" sz="1400" b="0" i="0" u="none" strike="noStrike" dirty="0">
                <a:effectLst/>
                <a:latin typeface="Arial" panose="020B0604020202020204" pitchFamily="34" charset="0"/>
              </a:rPr>
              <a:t>review/score                0</a:t>
            </a:r>
            <a:endParaRPr lang="en-US" sz="1400" b="0" dirty="0">
              <a:effectLst/>
            </a:endParaRPr>
          </a:p>
          <a:p>
            <a:pPr rtl="0">
              <a:spcBef>
                <a:spcPts val="0"/>
              </a:spcBef>
              <a:spcAft>
                <a:spcPts val="0"/>
              </a:spcAft>
            </a:pPr>
            <a:r>
              <a:rPr lang="en-US" sz="1400" b="0" i="0" u="none" strike="noStrike" dirty="0">
                <a:effectLst/>
                <a:latin typeface="Arial" panose="020B0604020202020204" pitchFamily="34" charset="0"/>
              </a:rPr>
              <a:t>review/time                 0</a:t>
            </a:r>
            <a:endParaRPr lang="en-US" sz="1400" b="0" dirty="0">
              <a:effectLst/>
            </a:endParaRPr>
          </a:p>
          <a:p>
            <a:pPr rtl="0">
              <a:spcBef>
                <a:spcPts val="0"/>
              </a:spcBef>
              <a:spcAft>
                <a:spcPts val="0"/>
              </a:spcAft>
            </a:pPr>
            <a:r>
              <a:rPr lang="en-US" sz="1400" b="0" i="0" u="none" strike="noStrike" dirty="0">
                <a:effectLst/>
                <a:latin typeface="Arial" panose="020B0604020202020204" pitchFamily="34" charset="0"/>
              </a:rPr>
              <a:t>review/summary             38</a:t>
            </a:r>
            <a:endParaRPr lang="en-US" sz="1400" b="0" dirty="0">
              <a:effectLst/>
            </a:endParaRPr>
          </a:p>
          <a:p>
            <a:pPr rtl="0">
              <a:spcBef>
                <a:spcPts val="0"/>
              </a:spcBef>
              <a:spcAft>
                <a:spcPts val="0"/>
              </a:spcAft>
            </a:pPr>
            <a:r>
              <a:rPr lang="en-US" sz="1400" b="0" i="0" u="none" strike="noStrike" dirty="0">
                <a:effectLst/>
                <a:latin typeface="Arial" panose="020B0604020202020204" pitchFamily="34" charset="0"/>
              </a:rPr>
              <a:t>review/text                 8</a:t>
            </a:r>
            <a:endParaRPr lang="en-US" sz="1400" b="0" dirty="0">
              <a:effectLst/>
            </a:endParaRPr>
          </a:p>
          <a:p>
            <a:br>
              <a:rPr lang="en-US" sz="1400" dirty="0"/>
            </a:br>
            <a:endParaRPr lang="en-MX" sz="1400" dirty="0"/>
          </a:p>
        </p:txBody>
      </p:sp>
    </p:spTree>
    <p:extLst>
      <p:ext uri="{BB962C8B-B14F-4D97-AF65-F5344CB8AC3E}">
        <p14:creationId xmlns:p14="http://schemas.microsoft.com/office/powerpoint/2010/main" val="19597796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8F163A-BB59-8E9C-C601-39A35BA43E3E}"/>
              </a:ext>
            </a:extLst>
          </p:cNvPr>
          <p:cNvSpPr>
            <a:spLocks noGrp="1"/>
          </p:cNvSpPr>
          <p:nvPr>
            <p:ph type="title"/>
          </p:nvPr>
        </p:nvSpPr>
        <p:spPr/>
        <p:txBody>
          <a:bodyPr/>
          <a:lstStyle/>
          <a:p>
            <a:r>
              <a:rPr lang="en-MX" dirty="0"/>
              <a:t>Merging Data</a:t>
            </a:r>
          </a:p>
        </p:txBody>
      </p:sp>
      <p:sp>
        <p:nvSpPr>
          <p:cNvPr id="4" name="TextBox 3">
            <a:extLst>
              <a:ext uri="{FF2B5EF4-FFF2-40B4-BE49-F238E27FC236}">
                <a16:creationId xmlns:a16="http://schemas.microsoft.com/office/drawing/2014/main" id="{FD64EC5C-9D41-37BA-D780-32659D7B7CF9}"/>
              </a:ext>
            </a:extLst>
          </p:cNvPr>
          <p:cNvSpPr txBox="1"/>
          <p:nvPr/>
        </p:nvSpPr>
        <p:spPr>
          <a:xfrm>
            <a:off x="529683" y="1690688"/>
            <a:ext cx="6628355" cy="338554"/>
          </a:xfrm>
          <a:prstGeom prst="rect">
            <a:avLst/>
          </a:prstGeom>
          <a:noFill/>
        </p:spPr>
        <p:txBody>
          <a:bodyPr wrap="square">
            <a:spAutoFit/>
          </a:bodyPr>
          <a:lstStyle/>
          <a:p>
            <a:r>
              <a:rPr lang="en-US" sz="1600" b="1" i="1" u="sng" dirty="0">
                <a:effectLst/>
              </a:rPr>
              <a:t>#Delete variables that are irrelevant to the creation of the predictive model</a:t>
            </a:r>
            <a:endParaRPr lang="en-MX" sz="1600" b="1" u="sng" dirty="0"/>
          </a:p>
        </p:txBody>
      </p:sp>
      <p:sp>
        <p:nvSpPr>
          <p:cNvPr id="6" name="TextBox 5">
            <a:extLst>
              <a:ext uri="{FF2B5EF4-FFF2-40B4-BE49-F238E27FC236}">
                <a16:creationId xmlns:a16="http://schemas.microsoft.com/office/drawing/2014/main" id="{34A60056-3C15-CCFB-2010-474068707752}"/>
              </a:ext>
            </a:extLst>
          </p:cNvPr>
          <p:cNvSpPr txBox="1"/>
          <p:nvPr/>
        </p:nvSpPr>
        <p:spPr>
          <a:xfrm>
            <a:off x="643983" y="2211085"/>
            <a:ext cx="9814467" cy="338554"/>
          </a:xfrm>
          <a:prstGeom prst="rect">
            <a:avLst/>
          </a:prstGeom>
          <a:noFill/>
        </p:spPr>
        <p:txBody>
          <a:bodyPr wrap="square">
            <a:spAutoFit/>
          </a:bodyPr>
          <a:lstStyle/>
          <a:p>
            <a:r>
              <a:rPr lang="en-US" sz="1600" dirty="0" err="1">
                <a:effectLst/>
              </a:rPr>
              <a:t>df_data</a:t>
            </a:r>
            <a:r>
              <a:rPr lang="en-US" sz="1600" b="1" dirty="0" err="1">
                <a:effectLst/>
              </a:rPr>
              <a:t>.</a:t>
            </a:r>
            <a:r>
              <a:rPr lang="en-US" sz="1600" dirty="0" err="1">
                <a:effectLst/>
              </a:rPr>
              <a:t>drop</a:t>
            </a:r>
            <a:r>
              <a:rPr lang="en-US" sz="1600" dirty="0">
                <a:effectLst/>
              </a:rPr>
              <a:t>(columns</a:t>
            </a:r>
            <a:r>
              <a:rPr lang="en-US" sz="1600" b="1" dirty="0">
                <a:effectLst/>
              </a:rPr>
              <a:t>=</a:t>
            </a:r>
            <a:r>
              <a:rPr lang="en-US" sz="1600" dirty="0">
                <a:effectLst/>
              </a:rPr>
              <a:t>['image',</a:t>
            </a:r>
            <a:r>
              <a:rPr lang="en-US" sz="1600" dirty="0"/>
              <a:t> </a:t>
            </a:r>
            <a:r>
              <a:rPr lang="en-US" sz="1600" dirty="0">
                <a:effectLst/>
              </a:rPr>
              <a:t>'</a:t>
            </a:r>
            <a:r>
              <a:rPr lang="en-US" sz="1600" dirty="0" err="1">
                <a:effectLst/>
              </a:rPr>
              <a:t>previewLink</a:t>
            </a:r>
            <a:r>
              <a:rPr lang="en-US" sz="1600" dirty="0">
                <a:effectLst/>
              </a:rPr>
              <a:t>','</a:t>
            </a:r>
            <a:r>
              <a:rPr lang="en-US" sz="1600" dirty="0" err="1">
                <a:effectLst/>
              </a:rPr>
              <a:t>infoLink</a:t>
            </a:r>
            <a:r>
              <a:rPr lang="en-US" sz="1600" dirty="0">
                <a:effectLst/>
              </a:rPr>
              <a:t>','</a:t>
            </a:r>
            <a:r>
              <a:rPr lang="en-US" sz="1600" dirty="0" err="1">
                <a:effectLst/>
              </a:rPr>
              <a:t>ratingsCount</a:t>
            </a:r>
            <a:r>
              <a:rPr lang="en-US" sz="1600" dirty="0">
                <a:effectLst/>
              </a:rPr>
              <a:t>'],</a:t>
            </a:r>
            <a:r>
              <a:rPr lang="en-US" sz="1600" dirty="0"/>
              <a:t> </a:t>
            </a:r>
            <a:r>
              <a:rPr lang="en-US" sz="1600" dirty="0" err="1">
                <a:effectLst/>
              </a:rPr>
              <a:t>inplace</a:t>
            </a:r>
            <a:r>
              <a:rPr lang="en-US" sz="1600" b="1" dirty="0">
                <a:effectLst/>
              </a:rPr>
              <a:t>=True</a:t>
            </a:r>
            <a:r>
              <a:rPr lang="en-US" sz="1600" dirty="0">
                <a:effectLst/>
              </a:rPr>
              <a:t>)</a:t>
            </a:r>
            <a:endParaRPr lang="en-MX" sz="1600" dirty="0"/>
          </a:p>
        </p:txBody>
      </p:sp>
      <p:sp>
        <p:nvSpPr>
          <p:cNvPr id="10" name="TextBox 9">
            <a:extLst>
              <a:ext uri="{FF2B5EF4-FFF2-40B4-BE49-F238E27FC236}">
                <a16:creationId xmlns:a16="http://schemas.microsoft.com/office/drawing/2014/main" id="{623A2A20-2252-709C-86CE-7B8B81A3B8F6}"/>
              </a:ext>
            </a:extLst>
          </p:cNvPr>
          <p:cNvSpPr txBox="1"/>
          <p:nvPr/>
        </p:nvSpPr>
        <p:spPr>
          <a:xfrm>
            <a:off x="643983" y="2731482"/>
            <a:ext cx="8312943" cy="338554"/>
          </a:xfrm>
          <a:prstGeom prst="rect">
            <a:avLst/>
          </a:prstGeom>
          <a:noFill/>
        </p:spPr>
        <p:txBody>
          <a:bodyPr wrap="square">
            <a:spAutoFit/>
          </a:bodyPr>
          <a:lstStyle/>
          <a:p>
            <a:r>
              <a:rPr lang="en-US" sz="1600" dirty="0" err="1">
                <a:effectLst/>
              </a:rPr>
              <a:t>df_rating</a:t>
            </a:r>
            <a:r>
              <a:rPr lang="en-US" sz="1600" b="1" dirty="0" err="1">
                <a:effectLst/>
              </a:rPr>
              <a:t>.</a:t>
            </a:r>
            <a:r>
              <a:rPr lang="en-US" sz="1600" dirty="0" err="1">
                <a:effectLst/>
              </a:rPr>
              <a:t>drop</a:t>
            </a:r>
            <a:r>
              <a:rPr lang="en-US" sz="1600" dirty="0">
                <a:effectLst/>
              </a:rPr>
              <a:t>(columns</a:t>
            </a:r>
            <a:r>
              <a:rPr lang="en-US" sz="1600" b="1" dirty="0">
                <a:effectLst/>
              </a:rPr>
              <a:t>=</a:t>
            </a:r>
            <a:r>
              <a:rPr lang="en-US" sz="1600" dirty="0">
                <a:effectLst/>
              </a:rPr>
              <a:t>['Id',</a:t>
            </a:r>
            <a:r>
              <a:rPr lang="en-US" sz="1600" dirty="0"/>
              <a:t> </a:t>
            </a:r>
            <a:r>
              <a:rPr lang="en-US" sz="1600" dirty="0">
                <a:effectLst/>
              </a:rPr>
              <a:t>'</a:t>
            </a:r>
            <a:r>
              <a:rPr lang="en-US" sz="1600" dirty="0" err="1">
                <a:effectLst/>
              </a:rPr>
              <a:t>User_id','review</a:t>
            </a:r>
            <a:r>
              <a:rPr lang="en-US" sz="1600" dirty="0">
                <a:effectLst/>
              </a:rPr>
              <a:t>/helpfulness','</a:t>
            </a:r>
            <a:r>
              <a:rPr lang="en-US" sz="1600" dirty="0" err="1">
                <a:effectLst/>
              </a:rPr>
              <a:t>profileName</a:t>
            </a:r>
            <a:r>
              <a:rPr lang="en-US" sz="1600" dirty="0">
                <a:effectLst/>
              </a:rPr>
              <a:t>'],</a:t>
            </a:r>
            <a:r>
              <a:rPr lang="en-US" sz="1600" dirty="0"/>
              <a:t> </a:t>
            </a:r>
            <a:r>
              <a:rPr lang="en-US" sz="1600" dirty="0" err="1">
                <a:effectLst/>
              </a:rPr>
              <a:t>inplace</a:t>
            </a:r>
            <a:r>
              <a:rPr lang="en-US" sz="1600" b="1" dirty="0">
                <a:effectLst/>
              </a:rPr>
              <a:t>=True</a:t>
            </a:r>
            <a:r>
              <a:rPr lang="en-US" sz="1600" dirty="0">
                <a:effectLst/>
              </a:rPr>
              <a:t>)</a:t>
            </a:r>
            <a:endParaRPr lang="en-MX" sz="1600" dirty="0"/>
          </a:p>
        </p:txBody>
      </p:sp>
      <p:sp>
        <p:nvSpPr>
          <p:cNvPr id="12" name="TextBox 11">
            <a:extLst>
              <a:ext uri="{FF2B5EF4-FFF2-40B4-BE49-F238E27FC236}">
                <a16:creationId xmlns:a16="http://schemas.microsoft.com/office/drawing/2014/main" id="{E6861C47-2A56-6B8C-D974-AF50D7EF9752}"/>
              </a:ext>
            </a:extLst>
          </p:cNvPr>
          <p:cNvSpPr txBox="1"/>
          <p:nvPr/>
        </p:nvSpPr>
        <p:spPr>
          <a:xfrm>
            <a:off x="529683" y="3268154"/>
            <a:ext cx="6100762" cy="338554"/>
          </a:xfrm>
          <a:prstGeom prst="rect">
            <a:avLst/>
          </a:prstGeom>
          <a:noFill/>
        </p:spPr>
        <p:txBody>
          <a:bodyPr wrap="square">
            <a:spAutoFit/>
          </a:bodyPr>
          <a:lstStyle/>
          <a:p>
            <a:r>
              <a:rPr lang="en-US" sz="1600" b="1" i="1" u="sng" dirty="0">
                <a:effectLst/>
              </a:rPr>
              <a:t>#Do Margin-left Books data to Rating data via 'Title' column.</a:t>
            </a:r>
            <a:r>
              <a:rPr lang="en-US" sz="1600" b="1" i="1" u="sng" dirty="0"/>
              <a:t> </a:t>
            </a:r>
            <a:endParaRPr lang="en-MX" sz="1600" b="1" i="1" u="sng" dirty="0"/>
          </a:p>
        </p:txBody>
      </p:sp>
      <p:sp>
        <p:nvSpPr>
          <p:cNvPr id="14" name="TextBox 13">
            <a:extLst>
              <a:ext uri="{FF2B5EF4-FFF2-40B4-BE49-F238E27FC236}">
                <a16:creationId xmlns:a16="http://schemas.microsoft.com/office/drawing/2014/main" id="{E5D94549-AD70-4AC8-49C7-4DF9B7A1093C}"/>
              </a:ext>
            </a:extLst>
          </p:cNvPr>
          <p:cNvSpPr txBox="1"/>
          <p:nvPr/>
        </p:nvSpPr>
        <p:spPr>
          <a:xfrm>
            <a:off x="793479" y="3787965"/>
            <a:ext cx="6100762" cy="338554"/>
          </a:xfrm>
          <a:prstGeom prst="rect">
            <a:avLst/>
          </a:prstGeom>
          <a:noFill/>
        </p:spPr>
        <p:txBody>
          <a:bodyPr wrap="square">
            <a:spAutoFit/>
          </a:bodyPr>
          <a:lstStyle/>
          <a:p>
            <a:r>
              <a:rPr lang="en-US" sz="1600" dirty="0" err="1">
                <a:effectLst/>
              </a:rPr>
              <a:t>df</a:t>
            </a:r>
            <a:r>
              <a:rPr lang="en-US" sz="1600" b="1" dirty="0">
                <a:effectLst/>
              </a:rPr>
              <a:t>=</a:t>
            </a:r>
            <a:r>
              <a:rPr lang="en-US" sz="1600" dirty="0" err="1">
                <a:effectLst/>
              </a:rPr>
              <a:t>pd</a:t>
            </a:r>
            <a:r>
              <a:rPr lang="en-US" sz="1600" b="1" dirty="0" err="1">
                <a:effectLst/>
              </a:rPr>
              <a:t>.</a:t>
            </a:r>
            <a:r>
              <a:rPr lang="en-US" sz="1600" dirty="0" err="1">
                <a:effectLst/>
              </a:rPr>
              <a:t>merge</a:t>
            </a:r>
            <a:r>
              <a:rPr lang="en-US" sz="1600" dirty="0">
                <a:effectLst/>
              </a:rPr>
              <a:t>(</a:t>
            </a:r>
            <a:r>
              <a:rPr lang="en-US" sz="1600" dirty="0" err="1">
                <a:effectLst/>
              </a:rPr>
              <a:t>df_rating</a:t>
            </a:r>
            <a:r>
              <a:rPr lang="en-US" sz="1600" dirty="0">
                <a:effectLst/>
              </a:rPr>
              <a:t>,</a:t>
            </a:r>
            <a:r>
              <a:rPr lang="en-US" sz="1600" dirty="0"/>
              <a:t> </a:t>
            </a:r>
            <a:r>
              <a:rPr lang="en-US" sz="1600" dirty="0" err="1">
                <a:effectLst/>
              </a:rPr>
              <a:t>df_data</a:t>
            </a:r>
            <a:r>
              <a:rPr lang="en-US" sz="1600" dirty="0">
                <a:effectLst/>
              </a:rPr>
              <a:t>,</a:t>
            </a:r>
            <a:r>
              <a:rPr lang="en-US" sz="1600" dirty="0"/>
              <a:t> </a:t>
            </a:r>
            <a:r>
              <a:rPr lang="en-US" sz="1600" dirty="0">
                <a:effectLst/>
              </a:rPr>
              <a:t>on</a:t>
            </a:r>
            <a:r>
              <a:rPr lang="en-US" sz="1600" b="1" dirty="0">
                <a:effectLst/>
              </a:rPr>
              <a:t>=</a:t>
            </a:r>
            <a:r>
              <a:rPr lang="en-US" sz="1600" dirty="0">
                <a:effectLst/>
              </a:rPr>
              <a:t>'Title',</a:t>
            </a:r>
            <a:r>
              <a:rPr lang="en-US" sz="1600" dirty="0"/>
              <a:t> </a:t>
            </a:r>
            <a:r>
              <a:rPr lang="en-US" sz="1600" dirty="0">
                <a:effectLst/>
              </a:rPr>
              <a:t>how</a:t>
            </a:r>
            <a:r>
              <a:rPr lang="en-US" sz="1600" b="1" dirty="0">
                <a:effectLst/>
              </a:rPr>
              <a:t>=</a:t>
            </a:r>
            <a:r>
              <a:rPr lang="en-US" sz="1600" dirty="0">
                <a:effectLst/>
              </a:rPr>
              <a:t>'left')</a:t>
            </a:r>
            <a:endParaRPr lang="en-MX" sz="1600" dirty="0"/>
          </a:p>
        </p:txBody>
      </p:sp>
      <p:pic>
        <p:nvPicPr>
          <p:cNvPr id="16" name="Picture 15" descr="Graphical user interface, text, application&#10;&#10;Description automatically generated">
            <a:extLst>
              <a:ext uri="{FF2B5EF4-FFF2-40B4-BE49-F238E27FC236}">
                <a16:creationId xmlns:a16="http://schemas.microsoft.com/office/drawing/2014/main" id="{CEC10130-BB4E-B373-B201-8B53549AD9B1}"/>
              </a:ext>
            </a:extLst>
          </p:cNvPr>
          <p:cNvPicPr>
            <a:picLocks noChangeAspect="1"/>
          </p:cNvPicPr>
          <p:nvPr/>
        </p:nvPicPr>
        <p:blipFill>
          <a:blip r:embed="rId2"/>
          <a:stretch>
            <a:fillRect/>
          </a:stretch>
        </p:blipFill>
        <p:spPr>
          <a:xfrm>
            <a:off x="643983" y="4324637"/>
            <a:ext cx="11114630" cy="2168238"/>
          </a:xfrm>
          <a:prstGeom prst="rect">
            <a:avLst/>
          </a:prstGeom>
        </p:spPr>
      </p:pic>
    </p:spTree>
    <p:extLst>
      <p:ext uri="{BB962C8B-B14F-4D97-AF65-F5344CB8AC3E}">
        <p14:creationId xmlns:p14="http://schemas.microsoft.com/office/powerpoint/2010/main" val="3911820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C64D66-B13D-83B8-45D5-72F97B15A19B}"/>
              </a:ext>
            </a:extLst>
          </p:cNvPr>
          <p:cNvSpPr>
            <a:spLocks noGrp="1"/>
          </p:cNvSpPr>
          <p:nvPr>
            <p:ph type="title"/>
          </p:nvPr>
        </p:nvSpPr>
        <p:spPr/>
        <p:txBody>
          <a:bodyPr/>
          <a:lstStyle/>
          <a:p>
            <a:r>
              <a:rPr lang="en-MX" dirty="0"/>
              <a:t>Treating missing values</a:t>
            </a:r>
          </a:p>
        </p:txBody>
      </p:sp>
      <p:sp>
        <p:nvSpPr>
          <p:cNvPr id="7" name="TextBox 6">
            <a:extLst>
              <a:ext uri="{FF2B5EF4-FFF2-40B4-BE49-F238E27FC236}">
                <a16:creationId xmlns:a16="http://schemas.microsoft.com/office/drawing/2014/main" id="{215641B5-59EE-EF07-3903-22A12A164ED9}"/>
              </a:ext>
            </a:extLst>
          </p:cNvPr>
          <p:cNvSpPr txBox="1"/>
          <p:nvPr/>
        </p:nvSpPr>
        <p:spPr>
          <a:xfrm>
            <a:off x="600075" y="1690688"/>
            <a:ext cx="10515600" cy="646331"/>
          </a:xfrm>
          <a:prstGeom prst="rect">
            <a:avLst/>
          </a:prstGeom>
          <a:noFill/>
        </p:spPr>
        <p:txBody>
          <a:bodyPr wrap="square">
            <a:spAutoFit/>
          </a:bodyPr>
          <a:lstStyle/>
          <a:p>
            <a:r>
              <a:rPr lang="en-US" i="1" u="sng" dirty="0">
                <a:effectLst/>
              </a:rPr>
              <a:t># There were 2518829 missing values for 'Price' in 'Book ratings’.  </a:t>
            </a:r>
            <a:r>
              <a:rPr lang="en-US" i="1" u="sng" dirty="0"/>
              <a:t>Those missing values were</a:t>
            </a:r>
            <a:r>
              <a:rPr lang="en-US" i="1" u="sng" dirty="0">
                <a:effectLst/>
              </a:rPr>
              <a:t> replaced </a:t>
            </a:r>
            <a:r>
              <a:rPr lang="en-US" i="1" u="sng" dirty="0"/>
              <a:t>with the</a:t>
            </a:r>
            <a:r>
              <a:rPr lang="en-US" i="1" u="sng" dirty="0">
                <a:effectLst/>
              </a:rPr>
              <a:t> average value of 'Price'.</a:t>
            </a:r>
            <a:endParaRPr lang="en-MX" u="sng" dirty="0"/>
          </a:p>
        </p:txBody>
      </p:sp>
      <p:sp>
        <p:nvSpPr>
          <p:cNvPr id="9" name="TextBox 8">
            <a:extLst>
              <a:ext uri="{FF2B5EF4-FFF2-40B4-BE49-F238E27FC236}">
                <a16:creationId xmlns:a16="http://schemas.microsoft.com/office/drawing/2014/main" id="{6048513C-B014-BB86-D0BB-D858B2429976}"/>
              </a:ext>
            </a:extLst>
          </p:cNvPr>
          <p:cNvSpPr txBox="1"/>
          <p:nvPr/>
        </p:nvSpPr>
        <p:spPr>
          <a:xfrm>
            <a:off x="1021555" y="2504044"/>
            <a:ext cx="6100762" cy="369332"/>
          </a:xfrm>
          <a:prstGeom prst="rect">
            <a:avLst/>
          </a:prstGeom>
          <a:noFill/>
        </p:spPr>
        <p:txBody>
          <a:bodyPr wrap="square">
            <a:spAutoFit/>
          </a:bodyPr>
          <a:lstStyle/>
          <a:p>
            <a:r>
              <a:rPr lang="en-US" dirty="0" err="1">
                <a:effectLst/>
              </a:rPr>
              <a:t>df</a:t>
            </a:r>
            <a:r>
              <a:rPr lang="en-US" dirty="0">
                <a:effectLst/>
              </a:rPr>
              <a:t>['Price']</a:t>
            </a:r>
            <a:r>
              <a:rPr lang="en-US" b="1" dirty="0">
                <a:effectLst/>
              </a:rPr>
              <a:t>=</a:t>
            </a:r>
            <a:r>
              <a:rPr lang="en-US" dirty="0" err="1">
                <a:effectLst/>
              </a:rPr>
              <a:t>df</a:t>
            </a:r>
            <a:r>
              <a:rPr lang="en-US" dirty="0">
                <a:effectLst/>
              </a:rPr>
              <a:t>['Price']</a:t>
            </a:r>
            <a:r>
              <a:rPr lang="en-US" b="1" dirty="0">
                <a:effectLst/>
              </a:rPr>
              <a:t>.</a:t>
            </a:r>
            <a:r>
              <a:rPr lang="en-US" dirty="0" err="1">
                <a:effectLst/>
              </a:rPr>
              <a:t>fillna</a:t>
            </a:r>
            <a:r>
              <a:rPr lang="en-US" dirty="0">
                <a:effectLst/>
              </a:rPr>
              <a:t>(</a:t>
            </a:r>
            <a:r>
              <a:rPr lang="en-US" dirty="0" err="1">
                <a:effectLst/>
              </a:rPr>
              <a:t>df</a:t>
            </a:r>
            <a:r>
              <a:rPr lang="en-US" dirty="0">
                <a:effectLst/>
              </a:rPr>
              <a:t>['Price']</a:t>
            </a:r>
            <a:r>
              <a:rPr lang="en-US" b="1" dirty="0">
                <a:effectLst/>
              </a:rPr>
              <a:t>.</a:t>
            </a:r>
            <a:r>
              <a:rPr lang="en-US" dirty="0">
                <a:effectLst/>
              </a:rPr>
              <a:t>mean())</a:t>
            </a:r>
            <a:endParaRPr lang="en-MX" dirty="0"/>
          </a:p>
        </p:txBody>
      </p:sp>
      <p:sp>
        <p:nvSpPr>
          <p:cNvPr id="11" name="TextBox 10">
            <a:extLst>
              <a:ext uri="{FF2B5EF4-FFF2-40B4-BE49-F238E27FC236}">
                <a16:creationId xmlns:a16="http://schemas.microsoft.com/office/drawing/2014/main" id="{CB03DB17-A6F4-69FA-637F-5F71FAA96DCE}"/>
              </a:ext>
            </a:extLst>
          </p:cNvPr>
          <p:cNvSpPr txBox="1"/>
          <p:nvPr/>
        </p:nvSpPr>
        <p:spPr>
          <a:xfrm>
            <a:off x="4346972" y="3384332"/>
            <a:ext cx="3021806" cy="3108543"/>
          </a:xfrm>
          <a:prstGeom prst="rect">
            <a:avLst/>
          </a:prstGeom>
          <a:noFill/>
        </p:spPr>
        <p:txBody>
          <a:bodyPr wrap="square">
            <a:spAutoFit/>
          </a:bodyPr>
          <a:lstStyle/>
          <a:p>
            <a:pPr rtl="0">
              <a:spcBef>
                <a:spcPts val="0"/>
              </a:spcBef>
              <a:spcAft>
                <a:spcPts val="0"/>
              </a:spcAft>
            </a:pPr>
            <a:r>
              <a:rPr lang="en-US" sz="1400" b="0" i="0" u="none" strike="noStrike" dirty="0">
                <a:effectLst/>
                <a:latin typeface="Arial" panose="020B0604020202020204" pitchFamily="34" charset="0"/>
              </a:rPr>
              <a:t>Title                208</a:t>
            </a:r>
            <a:endParaRPr lang="en-US" sz="1400" b="0" dirty="0">
              <a:effectLst/>
            </a:endParaRPr>
          </a:p>
          <a:p>
            <a:pPr rtl="0">
              <a:spcBef>
                <a:spcPts val="0"/>
              </a:spcBef>
              <a:spcAft>
                <a:spcPts val="0"/>
              </a:spcAft>
            </a:pPr>
            <a:r>
              <a:rPr lang="en-US" sz="1400" b="0" i="0" u="none" strike="noStrike" dirty="0">
                <a:effectLst/>
                <a:latin typeface="Arial" panose="020B0604020202020204" pitchFamily="34" charset="0"/>
              </a:rPr>
              <a:t>Price                  0</a:t>
            </a:r>
            <a:endParaRPr lang="en-US" sz="1400" b="0" dirty="0">
              <a:effectLst/>
            </a:endParaRPr>
          </a:p>
          <a:p>
            <a:pPr rtl="0">
              <a:spcBef>
                <a:spcPts val="0"/>
              </a:spcBef>
              <a:spcAft>
                <a:spcPts val="0"/>
              </a:spcAft>
            </a:pPr>
            <a:r>
              <a:rPr lang="en-US" sz="1400" b="0" i="0" u="none" strike="noStrike" dirty="0">
                <a:effectLst/>
                <a:latin typeface="Arial" panose="020B0604020202020204" pitchFamily="34" charset="0"/>
              </a:rPr>
              <a:t>review/score           0</a:t>
            </a:r>
            <a:endParaRPr lang="en-US" sz="1400" b="0" dirty="0">
              <a:effectLst/>
            </a:endParaRPr>
          </a:p>
          <a:p>
            <a:pPr rtl="0">
              <a:spcBef>
                <a:spcPts val="0"/>
              </a:spcBef>
              <a:spcAft>
                <a:spcPts val="0"/>
              </a:spcAft>
            </a:pPr>
            <a:r>
              <a:rPr lang="en-US" sz="1400" b="0" i="0" u="none" strike="noStrike" dirty="0">
                <a:effectLst/>
                <a:latin typeface="Arial" panose="020B0604020202020204" pitchFamily="34" charset="0"/>
              </a:rPr>
              <a:t>review/time            0</a:t>
            </a:r>
            <a:endParaRPr lang="en-US" sz="1400" b="0" dirty="0">
              <a:effectLst/>
            </a:endParaRPr>
          </a:p>
          <a:p>
            <a:pPr rtl="0">
              <a:spcBef>
                <a:spcPts val="0"/>
              </a:spcBef>
              <a:spcAft>
                <a:spcPts val="0"/>
              </a:spcAft>
            </a:pPr>
            <a:r>
              <a:rPr lang="en-US" sz="1400" b="0" i="0" u="none" strike="noStrike" dirty="0">
                <a:effectLst/>
                <a:latin typeface="Arial" panose="020B0604020202020204" pitchFamily="34" charset="0"/>
              </a:rPr>
              <a:t>review/summary        38</a:t>
            </a:r>
            <a:endParaRPr lang="en-US" sz="1400" b="0" dirty="0">
              <a:effectLst/>
            </a:endParaRPr>
          </a:p>
          <a:p>
            <a:pPr rtl="0">
              <a:spcBef>
                <a:spcPts val="0"/>
              </a:spcBef>
              <a:spcAft>
                <a:spcPts val="0"/>
              </a:spcAft>
            </a:pPr>
            <a:r>
              <a:rPr lang="en-US" sz="1400" b="0" i="0" u="none" strike="noStrike" dirty="0">
                <a:effectLst/>
                <a:latin typeface="Arial" panose="020B0604020202020204" pitchFamily="34" charset="0"/>
              </a:rPr>
              <a:t>review/text            8</a:t>
            </a:r>
            <a:endParaRPr lang="en-US" sz="1400" b="0" dirty="0">
              <a:effectLst/>
            </a:endParaRPr>
          </a:p>
          <a:p>
            <a:pPr rtl="0">
              <a:spcBef>
                <a:spcPts val="0"/>
              </a:spcBef>
              <a:spcAft>
                <a:spcPts val="0"/>
              </a:spcAft>
            </a:pPr>
            <a:r>
              <a:rPr lang="en-US" sz="1400" b="0" i="0" u="none" strike="noStrike" dirty="0">
                <a:effectLst/>
                <a:latin typeface="Arial" panose="020B0604020202020204" pitchFamily="34" charset="0"/>
              </a:rPr>
              <a:t>description       640225</a:t>
            </a:r>
            <a:endParaRPr lang="en-US" sz="1400" b="0" dirty="0">
              <a:effectLst/>
            </a:endParaRPr>
          </a:p>
          <a:p>
            <a:pPr rtl="0">
              <a:spcBef>
                <a:spcPts val="0"/>
              </a:spcBef>
              <a:spcAft>
                <a:spcPts val="0"/>
              </a:spcAft>
            </a:pPr>
            <a:r>
              <a:rPr lang="en-US" sz="1400" b="0" i="0" u="none" strike="noStrike" dirty="0">
                <a:effectLst/>
                <a:latin typeface="Arial" panose="020B0604020202020204" pitchFamily="34" charset="0"/>
              </a:rPr>
              <a:t>authors           390634</a:t>
            </a:r>
            <a:endParaRPr lang="en-US" sz="1400" b="0" dirty="0">
              <a:effectLst/>
            </a:endParaRPr>
          </a:p>
          <a:p>
            <a:pPr rtl="0">
              <a:spcBef>
                <a:spcPts val="0"/>
              </a:spcBef>
              <a:spcAft>
                <a:spcPts val="0"/>
              </a:spcAft>
            </a:pPr>
            <a:r>
              <a:rPr lang="en-US" sz="1400" b="0" i="0" u="none" strike="noStrike" dirty="0">
                <a:effectLst/>
                <a:latin typeface="Arial" panose="020B0604020202020204" pitchFamily="34" charset="0"/>
              </a:rPr>
              <a:t>publisher         782617</a:t>
            </a:r>
            <a:endParaRPr lang="en-US" sz="1400" b="0" dirty="0">
              <a:effectLst/>
            </a:endParaRPr>
          </a:p>
          <a:p>
            <a:pPr rtl="0">
              <a:spcBef>
                <a:spcPts val="0"/>
              </a:spcBef>
              <a:spcAft>
                <a:spcPts val="0"/>
              </a:spcAft>
            </a:pPr>
            <a:r>
              <a:rPr lang="en-US" sz="1400" b="0" i="0" u="none" strike="noStrike" dirty="0" err="1">
                <a:effectLst/>
                <a:latin typeface="Arial" panose="020B0604020202020204" pitchFamily="34" charset="0"/>
              </a:rPr>
              <a:t>publishedDate</a:t>
            </a:r>
            <a:r>
              <a:rPr lang="en-US" sz="1400" b="0" i="0" u="none" strike="noStrike" dirty="0">
                <a:effectLst/>
                <a:latin typeface="Arial" panose="020B0604020202020204" pitchFamily="34" charset="0"/>
              </a:rPr>
              <a:t>     354581</a:t>
            </a:r>
            <a:endParaRPr lang="en-US" sz="1400" b="0" dirty="0">
              <a:effectLst/>
            </a:endParaRPr>
          </a:p>
          <a:p>
            <a:pPr rtl="0">
              <a:spcBef>
                <a:spcPts val="0"/>
              </a:spcBef>
              <a:spcAft>
                <a:spcPts val="0"/>
              </a:spcAft>
            </a:pPr>
            <a:r>
              <a:rPr lang="en-US" sz="1400" b="0" i="0" u="none" strike="noStrike" dirty="0">
                <a:effectLst/>
                <a:latin typeface="Arial" panose="020B0604020202020204" pitchFamily="34" charset="0"/>
              </a:rPr>
              <a:t>categories        551498</a:t>
            </a:r>
            <a:endParaRPr lang="en-US" sz="1400" b="0" dirty="0">
              <a:effectLst/>
            </a:endParaRPr>
          </a:p>
          <a:p>
            <a:pPr rtl="0">
              <a:spcBef>
                <a:spcPts val="0"/>
              </a:spcBef>
              <a:spcAft>
                <a:spcPts val="0"/>
              </a:spcAft>
            </a:pPr>
            <a:r>
              <a:rPr lang="en-US" sz="1400" b="0" i="0" u="none" strike="noStrike" dirty="0" err="1">
                <a:effectLst/>
                <a:latin typeface="Arial" panose="020B0604020202020204" pitchFamily="34" charset="0"/>
              </a:rPr>
              <a:t>dtype</a:t>
            </a:r>
            <a:r>
              <a:rPr lang="en-US" sz="1400" b="0" i="0" u="none" strike="noStrike" dirty="0">
                <a:effectLst/>
                <a:latin typeface="Arial" panose="020B0604020202020204" pitchFamily="34" charset="0"/>
              </a:rPr>
              <a:t>: int64</a:t>
            </a:r>
            <a:endParaRPr lang="en-US" sz="1400" b="0" dirty="0">
              <a:effectLst/>
            </a:endParaRPr>
          </a:p>
          <a:p>
            <a:br>
              <a:rPr lang="en-US" sz="1400" dirty="0"/>
            </a:br>
            <a:endParaRPr lang="en-MX" sz="1400" dirty="0"/>
          </a:p>
        </p:txBody>
      </p:sp>
      <p:sp>
        <p:nvSpPr>
          <p:cNvPr id="12" name="Oval 11">
            <a:extLst>
              <a:ext uri="{FF2B5EF4-FFF2-40B4-BE49-F238E27FC236}">
                <a16:creationId xmlns:a16="http://schemas.microsoft.com/office/drawing/2014/main" id="{12B7CCC5-62AB-AA92-D875-C1A7ABFAAAE2}"/>
              </a:ext>
            </a:extLst>
          </p:cNvPr>
          <p:cNvSpPr/>
          <p:nvPr/>
        </p:nvSpPr>
        <p:spPr>
          <a:xfrm>
            <a:off x="4346972" y="3557588"/>
            <a:ext cx="1882378" cy="363101"/>
          </a:xfrm>
          <a:prstGeom prst="ellipse">
            <a:avLst/>
          </a:prstGeom>
          <a:no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X" dirty="0"/>
          </a:p>
        </p:txBody>
      </p:sp>
      <p:sp>
        <p:nvSpPr>
          <p:cNvPr id="14" name="TextBox 13">
            <a:extLst>
              <a:ext uri="{FF2B5EF4-FFF2-40B4-BE49-F238E27FC236}">
                <a16:creationId xmlns:a16="http://schemas.microsoft.com/office/drawing/2014/main" id="{F5EB7F4D-2DF6-E62D-FC15-F7DA9B1A17E8}"/>
              </a:ext>
            </a:extLst>
          </p:cNvPr>
          <p:cNvSpPr txBox="1"/>
          <p:nvPr/>
        </p:nvSpPr>
        <p:spPr>
          <a:xfrm>
            <a:off x="6822282" y="3921106"/>
            <a:ext cx="4021931" cy="369332"/>
          </a:xfrm>
          <a:prstGeom prst="rect">
            <a:avLst/>
          </a:prstGeom>
          <a:noFill/>
        </p:spPr>
        <p:txBody>
          <a:bodyPr wrap="square">
            <a:spAutoFit/>
          </a:bodyPr>
          <a:lstStyle/>
          <a:p>
            <a:r>
              <a:rPr lang="en-US" i="1" u="sng" dirty="0">
                <a:effectLst/>
              </a:rPr>
              <a:t>#No more missing values </a:t>
            </a:r>
            <a:r>
              <a:rPr lang="en-US" i="1" u="sng" dirty="0"/>
              <a:t>for ‘Price’</a:t>
            </a:r>
            <a:endParaRPr lang="en-MX" u="sng" dirty="0"/>
          </a:p>
        </p:txBody>
      </p:sp>
    </p:spTree>
    <p:extLst>
      <p:ext uri="{BB962C8B-B14F-4D97-AF65-F5344CB8AC3E}">
        <p14:creationId xmlns:p14="http://schemas.microsoft.com/office/powerpoint/2010/main" val="415012227"/>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29AF8C"/>
      </a:accent1>
      <a:accent2>
        <a:srgbClr val="97BE49"/>
      </a:accent2>
      <a:accent3>
        <a:srgbClr val="3D9CCC"/>
      </a:accent3>
      <a:accent4>
        <a:srgbClr val="7C60C6"/>
      </a:accent4>
      <a:accent5>
        <a:srgbClr val="C9492C"/>
      </a:accent5>
      <a:accent6>
        <a:srgbClr val="D58C2E"/>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3E4F19A7-A959-40BB-972C-4880BAF8EB0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 2013 - 2022</Template>
  <TotalTime>2034</TotalTime>
  <Words>2379</Words>
  <Application>Microsoft Macintosh PowerPoint</Application>
  <PresentationFormat>Widescreen</PresentationFormat>
  <Paragraphs>254</Paragraphs>
  <Slides>33</Slides>
  <Notes>11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33</vt:i4>
      </vt:variant>
    </vt:vector>
  </HeadingPairs>
  <TitlesOfParts>
    <vt:vector size="41" baseType="lpstr">
      <vt:lpstr>Arial</vt:lpstr>
      <vt:lpstr>Calibri</vt:lpstr>
      <vt:lpstr>Calibri Light</vt:lpstr>
      <vt:lpstr>TimesNewRomanPSMT</vt:lpstr>
      <vt:lpstr>Tw Cen MT</vt:lpstr>
      <vt:lpstr>var(--jp-cell-prompt-font-family)</vt:lpstr>
      <vt:lpstr>var(--jp-code-font-family)</vt:lpstr>
      <vt:lpstr>Office Theme</vt:lpstr>
      <vt:lpstr>Final Project Working with Data Using  Python   </vt:lpstr>
      <vt:lpstr>Introduction</vt:lpstr>
      <vt:lpstr>BRIEF EXPLANATION OF  TERMS </vt:lpstr>
      <vt:lpstr>BRIEF EXPLANATION OF   TERMS</vt:lpstr>
      <vt:lpstr>Data Cleansing, Classification, and Word Clouds. </vt:lpstr>
      <vt:lpstr>Variable analysis</vt:lpstr>
      <vt:lpstr>Variable analysis</vt:lpstr>
      <vt:lpstr>Merging Data</vt:lpstr>
      <vt:lpstr>Treating missing values</vt:lpstr>
      <vt:lpstr>PowerPoint Presentation</vt:lpstr>
      <vt:lpstr>All the missing values were removed </vt:lpstr>
      <vt:lpstr>Treating outliers</vt:lpstr>
      <vt:lpstr>Treating outliers</vt:lpstr>
      <vt:lpstr>Treating outliers</vt:lpstr>
      <vt:lpstr>Treating outliers</vt:lpstr>
      <vt:lpstr>Treating outliers</vt:lpstr>
      <vt:lpstr>Generate initial analytical visualizations to understand the reviews</vt:lpstr>
      <vt:lpstr>PowerPoint Presentation</vt:lpstr>
      <vt:lpstr>PowerPoint Presentation</vt:lpstr>
      <vt:lpstr>PowerPoint Presentation</vt:lpstr>
      <vt:lpstr>PowerPoint Presentation</vt:lpstr>
      <vt:lpstr>Classifying reviews</vt:lpstr>
      <vt:lpstr>Positive and negative word clouds</vt:lpstr>
      <vt:lpstr>Positive Word Cloud</vt:lpstr>
      <vt:lpstr>Negative Word Cloud</vt:lpstr>
      <vt:lpstr>Prediction</vt:lpstr>
      <vt:lpstr>Prediction</vt:lpstr>
      <vt:lpstr>Prediction</vt:lpstr>
      <vt:lpstr>Prediction</vt:lpstr>
      <vt:lpstr>Prediction</vt:lpstr>
      <vt:lpstr>Prediction</vt:lpstr>
      <vt:lpstr>Building a multinomial logistic regression model to predict the rating of a book.</vt:lpstr>
      <vt:lpstr>Prediction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Final Project Working with Data Using  Python</dc:title>
  <dc:creator>Yarazeth Garcia</dc:creator>
  <cp:lastModifiedBy>Yarazeth Garcia</cp:lastModifiedBy>
  <cp:revision>6</cp:revision>
  <dcterms:created xsi:type="dcterms:W3CDTF">2023-02-19T07:56:50Z</dcterms:created>
  <dcterms:modified xsi:type="dcterms:W3CDTF">2023-02-20T21:33:07Z</dcterms:modified>
</cp:coreProperties>
</file>